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Nunito Semi Bold"/>
      <p:regular r:id="rId18"/>
    </p:embeddedFont>
    <p:embeddedFont>
      <p:font typeface="Nunito Semi Bold"/>
      <p:regular r:id="rId19"/>
    </p:embeddedFont>
    <p:embeddedFont>
      <p:font typeface="Nunito Semi Bold"/>
      <p:regular r:id="rId20"/>
    </p:embeddedFont>
    <p:embeddedFont>
      <p:font typeface="Nunito Semi Bold"/>
      <p:regular r:id="rId21"/>
    </p:embeddedFont>
    <p:embeddedFont>
      <p:font typeface="PT Sans"/>
      <p:regular r:id="rId22"/>
    </p:embeddedFont>
    <p:embeddedFont>
      <p:font typeface="PT Sans"/>
      <p:regular r:id="rId23"/>
    </p:embeddedFont>
    <p:embeddedFont>
      <p:font typeface="PT Sans"/>
      <p:regular r:id="rId24"/>
    </p:embeddedFont>
    <p:embeddedFont>
      <p:font typeface="PT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image" Target="../media/image-11-9.png"/><Relationship Id="rId10" Type="http://schemas.openxmlformats.org/officeDocument/2006/relationships/image" Target="../media/image-11-10.svg"/><Relationship Id="rId11" Type="http://schemas.openxmlformats.org/officeDocument/2006/relationships/image" Target="../media/image-11-11.png"/><Relationship Id="rId12" Type="http://schemas.openxmlformats.org/officeDocument/2006/relationships/image" Target="../media/image-11-12.svg"/><Relationship Id="rId13" Type="http://schemas.openxmlformats.org/officeDocument/2006/relationships/slideLayout" Target="../slideLayouts/slideLayout12.xml"/><Relationship Id="rId1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612469"/>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1"/>
          <p:cNvSpPr/>
          <p:nvPr/>
        </p:nvSpPr>
        <p:spPr>
          <a:xfrm>
            <a:off x="837724" y="3234809"/>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Nunito Semi Bold" pitchFamily="34" charset="0"/>
                <a:ea typeface="Nunito Semi Bold" pitchFamily="34" charset="-122"/>
                <a:cs typeface="Nunito Semi Bold" pitchFamily="34" charset="-120"/>
              </a:rPr>
              <a:t>Intelligent AI Skill Extraction Dashboard</a:t>
            </a:r>
            <a:endParaRPr lang="en-US" sz="4400" dirty="0"/>
          </a:p>
        </p:txBody>
      </p:sp>
      <p:sp>
        <p:nvSpPr>
          <p:cNvPr id="5" name="Text 2"/>
          <p:cNvSpPr/>
          <p:nvPr/>
        </p:nvSpPr>
        <p:spPr>
          <a:xfrm>
            <a:off x="837724" y="4738568"/>
            <a:ext cx="661308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Automated Skill Gap Analysis Using NLP and BERT</a:t>
            </a:r>
            <a:endParaRPr lang="en-US" sz="2200" dirty="0"/>
          </a:p>
        </p:txBody>
      </p:sp>
      <p:sp>
        <p:nvSpPr>
          <p:cNvPr id="6" name="Text 3"/>
          <p:cNvSpPr/>
          <p:nvPr/>
        </p:nvSpPr>
        <p:spPr>
          <a:xfrm>
            <a:off x="837724" y="5449491"/>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Author: Ravichandra D | Mentor: Mr. Praveen | Date: 30-10-2025</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9724" y="995124"/>
            <a:ext cx="6336387" cy="546021"/>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Nunito Semi Bold" pitchFamily="34" charset="0"/>
                <a:ea typeface="Nunito Semi Bold" pitchFamily="34" charset="-122"/>
                <a:cs typeface="Nunito Semi Bold" pitchFamily="34" charset="-120"/>
              </a:rPr>
              <a:t>Interactive Streamlit Dashboard</a:t>
            </a:r>
            <a:endParaRPr lang="en-US" sz="3400" dirty="0"/>
          </a:p>
        </p:txBody>
      </p:sp>
      <p:pic>
        <p:nvPicPr>
          <p:cNvPr id="3" name="Image 0" descr="preencoded.png">    </p:cNvPr>
          <p:cNvPicPr>
            <a:picLocks noChangeAspect="1"/>
          </p:cNvPicPr>
          <p:nvPr/>
        </p:nvPicPr>
        <p:blipFill>
          <a:blip r:embed="rId1"/>
          <a:stretch>
            <a:fillRect/>
          </a:stretch>
        </p:blipFill>
        <p:spPr>
          <a:xfrm>
            <a:off x="657344" y="2033230"/>
            <a:ext cx="4926330" cy="2227898"/>
          </a:xfrm>
          <a:prstGeom prst="rect">
            <a:avLst/>
          </a:prstGeom>
        </p:spPr>
      </p:pic>
      <p:pic>
        <p:nvPicPr>
          <p:cNvPr id="4" name="Image 1" descr="preencoded.png">    </p:cNvPr>
          <p:cNvPicPr>
            <a:picLocks noChangeAspect="1"/>
          </p:cNvPicPr>
          <p:nvPr/>
        </p:nvPicPr>
        <p:blipFill>
          <a:blip r:embed="rId2"/>
          <a:stretch>
            <a:fillRect/>
          </a:stretch>
        </p:blipFill>
        <p:spPr>
          <a:xfrm>
            <a:off x="5732145" y="2033230"/>
            <a:ext cx="4113133" cy="2227898"/>
          </a:xfrm>
          <a:prstGeom prst="rect">
            <a:avLst/>
          </a:prstGeom>
        </p:spPr>
      </p:pic>
      <p:pic>
        <p:nvPicPr>
          <p:cNvPr id="5" name="Image 2" descr="preencoded.png">    </p:cNvPr>
          <p:cNvPicPr>
            <a:picLocks noChangeAspect="1"/>
          </p:cNvPicPr>
          <p:nvPr/>
        </p:nvPicPr>
        <p:blipFill>
          <a:blip r:embed="rId3"/>
          <a:stretch>
            <a:fillRect/>
          </a:stretch>
        </p:blipFill>
        <p:spPr>
          <a:xfrm>
            <a:off x="9993749" y="2033230"/>
            <a:ext cx="3979426" cy="2227898"/>
          </a:xfrm>
          <a:prstGeom prst="rect">
            <a:avLst/>
          </a:prstGeom>
        </p:spPr>
      </p:pic>
      <p:sp>
        <p:nvSpPr>
          <p:cNvPr id="6" name="Text 1"/>
          <p:cNvSpPr/>
          <p:nvPr/>
        </p:nvSpPr>
        <p:spPr>
          <a:xfrm>
            <a:off x="649724" y="4590812"/>
            <a:ext cx="13330952" cy="29694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Streamlit provides a smooth, multi-tabbed interface for user interaction:</a:t>
            </a:r>
            <a:endParaRPr lang="en-US" sz="1450" dirty="0"/>
          </a:p>
        </p:txBody>
      </p:sp>
      <p:sp>
        <p:nvSpPr>
          <p:cNvPr id="7" name="Shape 2"/>
          <p:cNvSpPr/>
          <p:nvPr/>
        </p:nvSpPr>
        <p:spPr>
          <a:xfrm>
            <a:off x="649724" y="5096589"/>
            <a:ext cx="4319826" cy="2137767"/>
          </a:xfrm>
          <a:prstGeom prst="roundRect">
            <a:avLst>
              <a:gd name="adj" fmla="val 13027"/>
            </a:avLst>
          </a:prstGeom>
          <a:solidFill>
            <a:srgbClr val="00002E"/>
          </a:solidFill>
          <a:ln w="22860">
            <a:solidFill>
              <a:srgbClr val="F2B42D"/>
            </a:solidFill>
            <a:prstDash val="solid"/>
          </a:ln>
        </p:spPr>
      </p:sp>
      <p:sp>
        <p:nvSpPr>
          <p:cNvPr id="8" name="Shape 3"/>
          <p:cNvSpPr/>
          <p:nvPr/>
        </p:nvSpPr>
        <p:spPr>
          <a:xfrm>
            <a:off x="858203" y="5305068"/>
            <a:ext cx="556974" cy="556974"/>
          </a:xfrm>
          <a:prstGeom prst="roundRect">
            <a:avLst>
              <a:gd name="adj" fmla="val 16415642"/>
            </a:avLst>
          </a:prstGeom>
          <a:solidFill>
            <a:srgbClr val="F2B42D"/>
          </a:solidFill>
          <a:ln/>
        </p:spPr>
      </p:sp>
      <p:pic>
        <p:nvPicPr>
          <p:cNvPr id="9"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317" y="5458182"/>
            <a:ext cx="250627" cy="250627"/>
          </a:xfrm>
          <a:prstGeom prst="rect">
            <a:avLst/>
          </a:prstGeom>
        </p:spPr>
      </p:pic>
      <p:sp>
        <p:nvSpPr>
          <p:cNvPr id="10" name="Text 4"/>
          <p:cNvSpPr/>
          <p:nvPr/>
        </p:nvSpPr>
        <p:spPr>
          <a:xfrm>
            <a:off x="858203" y="6047661"/>
            <a:ext cx="2184202" cy="273010"/>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Sidebar Controls</a:t>
            </a:r>
            <a:endParaRPr lang="en-US" sz="1700" dirty="0"/>
          </a:p>
        </p:txBody>
      </p:sp>
      <p:sp>
        <p:nvSpPr>
          <p:cNvPr id="11" name="Text 5"/>
          <p:cNvSpPr/>
          <p:nvPr/>
        </p:nvSpPr>
        <p:spPr>
          <a:xfrm>
            <a:off x="858203" y="6431994"/>
            <a:ext cx="3902869" cy="593884"/>
          </a:xfrm>
          <a:prstGeom prst="rect">
            <a:avLst/>
          </a:prstGeom>
          <a:noFill/>
          <a:ln/>
        </p:spPr>
        <p:txBody>
          <a:bodyPr wrap="squar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Upload widget, model selection, and filter adjustments.</a:t>
            </a:r>
            <a:endParaRPr lang="en-US" sz="1450" dirty="0"/>
          </a:p>
        </p:txBody>
      </p:sp>
      <p:sp>
        <p:nvSpPr>
          <p:cNvPr id="12" name="Shape 6"/>
          <p:cNvSpPr/>
          <p:nvPr/>
        </p:nvSpPr>
        <p:spPr>
          <a:xfrm>
            <a:off x="5155168" y="5096589"/>
            <a:ext cx="4319945" cy="2137767"/>
          </a:xfrm>
          <a:prstGeom prst="roundRect">
            <a:avLst>
              <a:gd name="adj" fmla="val 13027"/>
            </a:avLst>
          </a:prstGeom>
          <a:solidFill>
            <a:srgbClr val="00002E"/>
          </a:solidFill>
          <a:ln w="22860">
            <a:solidFill>
              <a:srgbClr val="D7425E"/>
            </a:solidFill>
            <a:prstDash val="solid"/>
          </a:ln>
        </p:spPr>
      </p:sp>
      <p:sp>
        <p:nvSpPr>
          <p:cNvPr id="13" name="Shape 7"/>
          <p:cNvSpPr/>
          <p:nvPr/>
        </p:nvSpPr>
        <p:spPr>
          <a:xfrm>
            <a:off x="5363647" y="5305068"/>
            <a:ext cx="556974" cy="556974"/>
          </a:xfrm>
          <a:prstGeom prst="roundRect">
            <a:avLst>
              <a:gd name="adj" fmla="val 16415642"/>
            </a:avLst>
          </a:prstGeom>
          <a:solidFill>
            <a:srgbClr val="D7425E"/>
          </a:solidFill>
          <a:ln/>
        </p:spPr>
      </p:sp>
      <p:pic>
        <p:nvPicPr>
          <p:cNvPr id="14"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761" y="5458182"/>
            <a:ext cx="250627" cy="250627"/>
          </a:xfrm>
          <a:prstGeom prst="rect">
            <a:avLst/>
          </a:prstGeom>
        </p:spPr>
      </p:pic>
      <p:sp>
        <p:nvSpPr>
          <p:cNvPr id="15" name="Text 8"/>
          <p:cNvSpPr/>
          <p:nvPr/>
        </p:nvSpPr>
        <p:spPr>
          <a:xfrm>
            <a:off x="5363647" y="6047661"/>
            <a:ext cx="2184202" cy="273010"/>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Document Viewer</a:t>
            </a:r>
            <a:endParaRPr lang="en-US" sz="1700" dirty="0"/>
          </a:p>
        </p:txBody>
      </p:sp>
      <p:sp>
        <p:nvSpPr>
          <p:cNvPr id="16" name="Text 9"/>
          <p:cNvSpPr/>
          <p:nvPr/>
        </p:nvSpPr>
        <p:spPr>
          <a:xfrm>
            <a:off x="5363647" y="6431994"/>
            <a:ext cx="3902988" cy="593884"/>
          </a:xfrm>
          <a:prstGeom prst="rect">
            <a:avLst/>
          </a:prstGeom>
          <a:noFill/>
          <a:ln/>
        </p:spPr>
        <p:txBody>
          <a:bodyPr wrap="squar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Side-by-side highlighted text for easy comparison.</a:t>
            </a:r>
            <a:endParaRPr lang="en-US" sz="1450" dirty="0"/>
          </a:p>
        </p:txBody>
      </p:sp>
      <p:sp>
        <p:nvSpPr>
          <p:cNvPr id="17" name="Shape 10"/>
          <p:cNvSpPr/>
          <p:nvPr/>
        </p:nvSpPr>
        <p:spPr>
          <a:xfrm>
            <a:off x="9660731" y="5096589"/>
            <a:ext cx="4319826" cy="2137767"/>
          </a:xfrm>
          <a:prstGeom prst="roundRect">
            <a:avLst>
              <a:gd name="adj" fmla="val 13027"/>
            </a:avLst>
          </a:prstGeom>
          <a:solidFill>
            <a:srgbClr val="00002E"/>
          </a:solidFill>
          <a:ln w="22860">
            <a:solidFill>
              <a:srgbClr val="DD785E"/>
            </a:solidFill>
            <a:prstDash val="solid"/>
          </a:ln>
        </p:spPr>
      </p:sp>
      <p:sp>
        <p:nvSpPr>
          <p:cNvPr id="18" name="Shape 11"/>
          <p:cNvSpPr/>
          <p:nvPr/>
        </p:nvSpPr>
        <p:spPr>
          <a:xfrm>
            <a:off x="9869210" y="5305068"/>
            <a:ext cx="556974" cy="556974"/>
          </a:xfrm>
          <a:prstGeom prst="roundRect">
            <a:avLst>
              <a:gd name="adj" fmla="val 16415642"/>
            </a:avLst>
          </a:prstGeom>
          <a:solidFill>
            <a:srgbClr val="DD785E"/>
          </a:solidFill>
          <a:ln/>
        </p:spPr>
      </p:sp>
      <p:pic>
        <p:nvPicPr>
          <p:cNvPr id="19"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2324" y="5458182"/>
            <a:ext cx="250627" cy="250627"/>
          </a:xfrm>
          <a:prstGeom prst="rect">
            <a:avLst/>
          </a:prstGeom>
        </p:spPr>
      </p:pic>
      <p:sp>
        <p:nvSpPr>
          <p:cNvPr id="20" name="Text 12"/>
          <p:cNvSpPr/>
          <p:nvPr/>
        </p:nvSpPr>
        <p:spPr>
          <a:xfrm>
            <a:off x="9869210" y="6047661"/>
            <a:ext cx="2184202" cy="273010"/>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Nunito Semi Bold" pitchFamily="34" charset="0"/>
                <a:ea typeface="Nunito Semi Bold" pitchFamily="34" charset="-122"/>
                <a:cs typeface="Nunito Semi Bold" pitchFamily="34" charset="-120"/>
              </a:rPr>
              <a:t>Export Options</a:t>
            </a:r>
            <a:endParaRPr lang="en-US" sz="1700" dirty="0"/>
          </a:p>
        </p:txBody>
      </p:sp>
      <p:sp>
        <p:nvSpPr>
          <p:cNvPr id="21" name="Text 13"/>
          <p:cNvSpPr/>
          <p:nvPr/>
        </p:nvSpPr>
        <p:spPr>
          <a:xfrm>
            <a:off x="9869210" y="6431994"/>
            <a:ext cx="3902869" cy="296942"/>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PT Sans" pitchFamily="34" charset="0"/>
                <a:ea typeface="PT Sans" pitchFamily="34" charset="-122"/>
                <a:cs typeface="PT Sans" pitchFamily="34" charset="-120"/>
              </a:rPr>
              <a:t>Action buttons to download CSV/PDF outputs.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0808" y="761405"/>
            <a:ext cx="6595586" cy="631031"/>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Challenges and Future Work</a:t>
            </a:r>
            <a:endParaRPr lang="en-US" sz="3950" dirty="0"/>
          </a:p>
        </p:txBody>
      </p:sp>
      <p:sp>
        <p:nvSpPr>
          <p:cNvPr id="3" name="Text 1"/>
          <p:cNvSpPr/>
          <p:nvPr/>
        </p:nvSpPr>
        <p:spPr>
          <a:xfrm>
            <a:off x="750808" y="1928574"/>
            <a:ext cx="3028831" cy="378619"/>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Nunito Semi Bold" pitchFamily="34" charset="0"/>
                <a:ea typeface="Nunito Semi Bold" pitchFamily="34" charset="-122"/>
                <a:cs typeface="Nunito Semi Bold" pitchFamily="34" charset="-120"/>
              </a:rPr>
              <a:t>Current Challenges</a:t>
            </a:r>
            <a:endParaRPr lang="en-US" sz="23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1294" y="2559248"/>
            <a:ext cx="321707" cy="321707"/>
          </a:xfrm>
          <a:prstGeom prst="rect">
            <a:avLst/>
          </a:prstGeom>
        </p:spPr>
      </p:pic>
      <p:sp>
        <p:nvSpPr>
          <p:cNvPr id="5" name="Text 2"/>
          <p:cNvSpPr/>
          <p:nvPr/>
        </p:nvSpPr>
        <p:spPr>
          <a:xfrm>
            <a:off x="1447919" y="2548533"/>
            <a:ext cx="5605582" cy="343257"/>
          </a:xfrm>
          <a:prstGeom prst="rect">
            <a:avLst/>
          </a:prstGeom>
          <a:noFill/>
          <a:ln/>
        </p:spPr>
        <p:txBody>
          <a:bodyPr wrap="non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Handling SSL certificate errors during model downloads.</a:t>
            </a:r>
            <a:endParaRPr lang="en-US" sz="16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1294" y="3642479"/>
            <a:ext cx="321707" cy="321707"/>
          </a:xfrm>
          <a:prstGeom prst="rect">
            <a:avLst/>
          </a:prstGeom>
        </p:spPr>
      </p:pic>
      <p:sp>
        <p:nvSpPr>
          <p:cNvPr id="7" name="Text 3"/>
          <p:cNvSpPr/>
          <p:nvPr/>
        </p:nvSpPr>
        <p:spPr>
          <a:xfrm>
            <a:off x="1447919" y="3631763"/>
            <a:ext cx="5605582" cy="343257"/>
          </a:xfrm>
          <a:prstGeom prst="rect">
            <a:avLst/>
          </a:prstGeom>
          <a:noFill/>
          <a:ln/>
        </p:spPr>
        <p:txBody>
          <a:bodyPr wrap="non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Parsing badly structured or scanned resumes effectively.</a:t>
            </a:r>
            <a:endParaRPr lang="en-US" sz="1650" dirty="0"/>
          </a:p>
        </p:txBody>
      </p:sp>
      <p:pic>
        <p:nvPicPr>
          <p:cNvPr id="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294" y="4725710"/>
            <a:ext cx="321707" cy="321707"/>
          </a:xfrm>
          <a:prstGeom prst="rect">
            <a:avLst/>
          </a:prstGeom>
        </p:spPr>
      </p:pic>
      <p:sp>
        <p:nvSpPr>
          <p:cNvPr id="9" name="Text 4"/>
          <p:cNvSpPr/>
          <p:nvPr/>
        </p:nvSpPr>
        <p:spPr>
          <a:xfrm>
            <a:off x="1447919" y="4714994"/>
            <a:ext cx="5605582" cy="686514"/>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Maintaining dictionary relevance for new and emerging skills.</a:t>
            </a:r>
            <a:endParaRPr lang="en-US" sz="1650" dirty="0"/>
          </a:p>
        </p:txBody>
      </p:sp>
      <p:sp>
        <p:nvSpPr>
          <p:cNvPr id="10" name="Text 5"/>
          <p:cNvSpPr/>
          <p:nvPr/>
        </p:nvSpPr>
        <p:spPr>
          <a:xfrm>
            <a:off x="7584519" y="1928574"/>
            <a:ext cx="3028831" cy="378619"/>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Nunito Semi Bold" pitchFamily="34" charset="0"/>
                <a:ea typeface="Nunito Semi Bold" pitchFamily="34" charset="-122"/>
                <a:cs typeface="Nunito Semi Bold" pitchFamily="34" charset="-120"/>
              </a:rPr>
              <a:t>Future Improvements</a:t>
            </a:r>
            <a:endParaRPr lang="en-US" sz="2350" dirty="0"/>
          </a:p>
        </p:txBody>
      </p:sp>
      <p:sp>
        <p:nvSpPr>
          <p:cNvPr id="11" name="Shape 6"/>
          <p:cNvSpPr/>
          <p:nvPr/>
        </p:nvSpPr>
        <p:spPr>
          <a:xfrm>
            <a:off x="7799070" y="2870240"/>
            <a:ext cx="214432" cy="980242"/>
          </a:xfrm>
          <a:prstGeom prst="roundRect">
            <a:avLst>
              <a:gd name="adj" fmla="val 150079"/>
            </a:avLst>
          </a:prstGeom>
          <a:solidFill>
            <a:srgbClr val="00002E"/>
          </a:solidFill>
          <a:ln w="22860">
            <a:solidFill>
              <a:srgbClr val="F2B42D"/>
            </a:solidFill>
            <a:prstDash val="solid"/>
          </a:ln>
        </p:spPr>
      </p:sp>
      <p:sp>
        <p:nvSpPr>
          <p:cNvPr id="12" name="Shape 7"/>
          <p:cNvSpPr/>
          <p:nvPr/>
        </p:nvSpPr>
        <p:spPr>
          <a:xfrm>
            <a:off x="7584519" y="2729508"/>
            <a:ext cx="643533" cy="643533"/>
          </a:xfrm>
          <a:prstGeom prst="roundRect">
            <a:avLst>
              <a:gd name="adj" fmla="val 71045"/>
            </a:avLst>
          </a:prstGeom>
          <a:solidFill>
            <a:srgbClr val="00002E"/>
          </a:solidFill>
          <a:ln w="22860">
            <a:solidFill>
              <a:srgbClr val="F2B42D"/>
            </a:solidFill>
            <a:prstDash val="solid"/>
          </a:ln>
        </p:spPr>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5373" y="2890480"/>
            <a:ext cx="321707" cy="321707"/>
          </a:xfrm>
          <a:prstGeom prst="rect">
            <a:avLst/>
          </a:prstGeom>
        </p:spPr>
      </p:pic>
      <p:sp>
        <p:nvSpPr>
          <p:cNvPr id="14" name="Text 8"/>
          <p:cNvSpPr/>
          <p:nvPr/>
        </p:nvSpPr>
        <p:spPr>
          <a:xfrm>
            <a:off x="8442484" y="2762964"/>
            <a:ext cx="2524006" cy="31551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System Integration</a:t>
            </a:r>
            <a:endParaRPr lang="en-US" sz="1950" dirty="0"/>
          </a:p>
        </p:txBody>
      </p:sp>
      <p:sp>
        <p:nvSpPr>
          <p:cNvPr id="15" name="Text 9"/>
          <p:cNvSpPr/>
          <p:nvPr/>
        </p:nvSpPr>
        <p:spPr>
          <a:xfrm>
            <a:off x="8442484" y="3292912"/>
            <a:ext cx="5444728" cy="343257"/>
          </a:xfrm>
          <a:prstGeom prst="rect">
            <a:avLst/>
          </a:prstGeom>
          <a:noFill/>
          <a:ln/>
        </p:spPr>
        <p:txBody>
          <a:bodyPr wrap="non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Integrate with external HR systems for seamless data flow.</a:t>
            </a:r>
            <a:endParaRPr lang="en-US" sz="1650" dirty="0"/>
          </a:p>
        </p:txBody>
      </p:sp>
      <p:sp>
        <p:nvSpPr>
          <p:cNvPr id="16" name="Shape 10"/>
          <p:cNvSpPr/>
          <p:nvPr/>
        </p:nvSpPr>
        <p:spPr>
          <a:xfrm>
            <a:off x="8120777" y="4386739"/>
            <a:ext cx="214432" cy="980242"/>
          </a:xfrm>
          <a:prstGeom prst="roundRect">
            <a:avLst>
              <a:gd name="adj" fmla="val 150079"/>
            </a:avLst>
          </a:prstGeom>
          <a:solidFill>
            <a:srgbClr val="00002E"/>
          </a:solidFill>
          <a:ln w="22860">
            <a:solidFill>
              <a:srgbClr val="D7425E"/>
            </a:solidFill>
            <a:prstDash val="solid"/>
          </a:ln>
        </p:spPr>
      </p:sp>
      <p:sp>
        <p:nvSpPr>
          <p:cNvPr id="17" name="Shape 11"/>
          <p:cNvSpPr/>
          <p:nvPr/>
        </p:nvSpPr>
        <p:spPr>
          <a:xfrm>
            <a:off x="7906226" y="4246007"/>
            <a:ext cx="643533" cy="643533"/>
          </a:xfrm>
          <a:prstGeom prst="roundRect">
            <a:avLst>
              <a:gd name="adj" fmla="val 71045"/>
            </a:avLst>
          </a:prstGeom>
          <a:solidFill>
            <a:srgbClr val="00002E"/>
          </a:solidFill>
          <a:ln w="22860">
            <a:solidFill>
              <a:srgbClr val="D7425E"/>
            </a:solidFill>
            <a:prstDash val="solid"/>
          </a:ln>
        </p:spPr>
      </p:sp>
      <p:pic>
        <p:nvPicPr>
          <p:cNvPr id="18"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7080" y="4406979"/>
            <a:ext cx="321707" cy="321707"/>
          </a:xfrm>
          <a:prstGeom prst="rect">
            <a:avLst/>
          </a:prstGeom>
        </p:spPr>
      </p:pic>
      <p:sp>
        <p:nvSpPr>
          <p:cNvPr id="19" name="Text 12"/>
          <p:cNvSpPr/>
          <p:nvPr/>
        </p:nvSpPr>
        <p:spPr>
          <a:xfrm>
            <a:off x="8764191" y="4279463"/>
            <a:ext cx="2524006" cy="31551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Multilingual Support</a:t>
            </a:r>
            <a:endParaRPr lang="en-US" sz="1950" dirty="0"/>
          </a:p>
        </p:txBody>
      </p:sp>
      <p:sp>
        <p:nvSpPr>
          <p:cNvPr id="20" name="Text 13"/>
          <p:cNvSpPr/>
          <p:nvPr/>
        </p:nvSpPr>
        <p:spPr>
          <a:xfrm>
            <a:off x="8764191" y="4809411"/>
            <a:ext cx="5123021" cy="343257"/>
          </a:xfrm>
          <a:prstGeom prst="rect">
            <a:avLst/>
          </a:prstGeom>
          <a:noFill/>
          <a:ln/>
        </p:spPr>
        <p:txBody>
          <a:bodyPr wrap="non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Expand capabilities to support multiple languages.</a:t>
            </a:r>
            <a:endParaRPr lang="en-US" sz="1650" dirty="0"/>
          </a:p>
        </p:txBody>
      </p:sp>
      <p:sp>
        <p:nvSpPr>
          <p:cNvPr id="21" name="Shape 14"/>
          <p:cNvSpPr/>
          <p:nvPr/>
        </p:nvSpPr>
        <p:spPr>
          <a:xfrm>
            <a:off x="8442603" y="5903238"/>
            <a:ext cx="214432" cy="1323499"/>
          </a:xfrm>
          <a:prstGeom prst="roundRect">
            <a:avLst>
              <a:gd name="adj" fmla="val 150079"/>
            </a:avLst>
          </a:prstGeom>
          <a:solidFill>
            <a:srgbClr val="00002E"/>
          </a:solidFill>
          <a:ln w="22860">
            <a:solidFill>
              <a:srgbClr val="DD785E"/>
            </a:solidFill>
            <a:prstDash val="solid"/>
          </a:ln>
        </p:spPr>
      </p:sp>
      <p:sp>
        <p:nvSpPr>
          <p:cNvPr id="22" name="Shape 15"/>
          <p:cNvSpPr/>
          <p:nvPr/>
        </p:nvSpPr>
        <p:spPr>
          <a:xfrm>
            <a:off x="8228052" y="5762506"/>
            <a:ext cx="643533" cy="643533"/>
          </a:xfrm>
          <a:prstGeom prst="roundRect">
            <a:avLst>
              <a:gd name="adj" fmla="val 71045"/>
            </a:avLst>
          </a:prstGeom>
          <a:solidFill>
            <a:srgbClr val="00002E"/>
          </a:solidFill>
          <a:ln w="22860">
            <a:solidFill>
              <a:srgbClr val="DD785E"/>
            </a:solidFill>
            <a:prstDash val="solid"/>
          </a:ln>
        </p:spPr>
      </p:sp>
      <p:pic>
        <p:nvPicPr>
          <p:cNvPr id="23"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88906" y="5923478"/>
            <a:ext cx="321707" cy="321707"/>
          </a:xfrm>
          <a:prstGeom prst="rect">
            <a:avLst/>
          </a:prstGeom>
        </p:spPr>
      </p:pic>
      <p:sp>
        <p:nvSpPr>
          <p:cNvPr id="24" name="Text 16"/>
          <p:cNvSpPr/>
          <p:nvPr/>
        </p:nvSpPr>
        <p:spPr>
          <a:xfrm>
            <a:off x="9086017" y="5795963"/>
            <a:ext cx="2524006" cy="315516"/>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Advanced Reporting</a:t>
            </a:r>
            <a:endParaRPr lang="en-US" sz="1950" dirty="0"/>
          </a:p>
        </p:txBody>
      </p:sp>
      <p:sp>
        <p:nvSpPr>
          <p:cNvPr id="25" name="Text 17"/>
          <p:cNvSpPr/>
          <p:nvPr/>
        </p:nvSpPr>
        <p:spPr>
          <a:xfrm>
            <a:off x="9086017" y="6325910"/>
            <a:ext cx="4801195" cy="686514"/>
          </a:xfrm>
          <a:prstGeom prst="rect">
            <a:avLst/>
          </a:prstGeom>
          <a:noFill/>
          <a:ln/>
        </p:spPr>
        <p:txBody>
          <a:bodyPr wrap="square" lIns="0" tIns="0" rIns="0" bIns="0" rtlCol="0" anchor="t"/>
          <a:lstStyle/>
          <a:p>
            <a:pPr algn="l" indent="0" marL="0">
              <a:lnSpc>
                <a:spcPts val="2700"/>
              </a:lnSpc>
              <a:buNone/>
            </a:pPr>
            <a:r>
              <a:rPr lang="en-US" sz="1650" dirty="0">
                <a:solidFill>
                  <a:srgbClr val="FFFFFF"/>
                </a:solidFill>
                <a:latin typeface="PT Sans" pitchFamily="34" charset="0"/>
                <a:ea typeface="PT Sans" pitchFamily="34" charset="-122"/>
                <a:cs typeface="PT Sans" pitchFamily="34" charset="-120"/>
              </a:rPr>
              <a:t>Add advanced PDF export with embedded charts and improved UI customization.</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19174"/>
          </a:xfrm>
          <a:prstGeom prst="rect">
            <a:avLst/>
          </a:prstGeom>
        </p:spPr>
      </p:pic>
      <p:sp>
        <p:nvSpPr>
          <p:cNvPr id="3" name="Text 0"/>
          <p:cNvSpPr/>
          <p:nvPr/>
        </p:nvSpPr>
        <p:spPr>
          <a:xfrm>
            <a:off x="817364" y="3749159"/>
            <a:ext cx="12132945" cy="686752"/>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Nunito Semi Bold" pitchFamily="34" charset="0"/>
                <a:ea typeface="Nunito Semi Bold" pitchFamily="34" charset="-122"/>
                <a:cs typeface="Nunito Semi Bold" pitchFamily="34" charset="-120"/>
              </a:rPr>
              <a:t>Abstract: Bridging AI and Employment Analytics</a:t>
            </a:r>
            <a:endParaRPr lang="en-US" sz="4300" dirty="0"/>
          </a:p>
        </p:txBody>
      </p:sp>
      <p:sp>
        <p:nvSpPr>
          <p:cNvPr id="4" name="Shape 1"/>
          <p:cNvSpPr/>
          <p:nvPr/>
        </p:nvSpPr>
        <p:spPr>
          <a:xfrm>
            <a:off x="817364" y="4786193"/>
            <a:ext cx="4176236" cy="2613303"/>
          </a:xfrm>
          <a:prstGeom prst="roundRect">
            <a:avLst>
              <a:gd name="adj" fmla="val 5598"/>
            </a:avLst>
          </a:prstGeom>
          <a:solidFill>
            <a:srgbClr val="00002E">
              <a:alpha val="75000"/>
            </a:srgbClr>
          </a:solidFill>
          <a:ln w="30480">
            <a:solidFill>
              <a:srgbClr val="F2B42D"/>
            </a:solidFill>
            <a:prstDash val="solid"/>
          </a:ln>
        </p:spPr>
      </p:sp>
      <p:sp>
        <p:nvSpPr>
          <p:cNvPr id="5" name="Shape 2"/>
          <p:cNvSpPr/>
          <p:nvPr/>
        </p:nvSpPr>
        <p:spPr>
          <a:xfrm>
            <a:off x="786884" y="4786193"/>
            <a:ext cx="121920" cy="2613303"/>
          </a:xfrm>
          <a:prstGeom prst="roundRect">
            <a:avLst>
              <a:gd name="adj" fmla="val 287331"/>
            </a:avLst>
          </a:prstGeom>
          <a:solidFill>
            <a:srgbClr val="F2B42D"/>
          </a:solidFill>
          <a:ln/>
        </p:spPr>
      </p:sp>
      <p:sp>
        <p:nvSpPr>
          <p:cNvPr id="6" name="Text 3"/>
          <p:cNvSpPr/>
          <p:nvPr/>
        </p:nvSpPr>
        <p:spPr>
          <a:xfrm>
            <a:off x="1172766" y="5050155"/>
            <a:ext cx="3556873" cy="824151"/>
          </a:xfrm>
          <a:prstGeom prst="rect">
            <a:avLst/>
          </a:prstGeom>
          <a:noFill/>
          <a:ln/>
        </p:spPr>
        <p:txBody>
          <a:bodyPr wrap="square" lIns="0" tIns="0" rIns="0" bIns="0" rtlCol="0" anchor="t"/>
          <a:lstStyle/>
          <a:p>
            <a:pPr algn="l" indent="0" marL="0">
              <a:lnSpc>
                <a:spcPts val="3200"/>
              </a:lnSpc>
              <a:buNone/>
            </a:pPr>
            <a:r>
              <a:rPr lang="en-US" sz="2550" dirty="0">
                <a:solidFill>
                  <a:srgbClr val="FFFFFF"/>
                </a:solidFill>
                <a:latin typeface="Nunito Semi Bold" pitchFamily="34" charset="0"/>
                <a:ea typeface="Nunito Semi Bold" pitchFamily="34" charset="-122"/>
                <a:cs typeface="Nunito Semi Bold" pitchFamily="34" charset="-120"/>
              </a:rPr>
              <a:t>Automated Skill Extraction</a:t>
            </a:r>
            <a:endParaRPr lang="en-US" sz="2550" dirty="0"/>
          </a:p>
        </p:txBody>
      </p:sp>
      <p:sp>
        <p:nvSpPr>
          <p:cNvPr id="7" name="Text 4"/>
          <p:cNvSpPr/>
          <p:nvPr/>
        </p:nvSpPr>
        <p:spPr>
          <a:xfrm>
            <a:off x="1172766" y="6014323"/>
            <a:ext cx="3556873" cy="1121212"/>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Web-based platform that extracts skills from candidate resumes and job descriptions using modern NLP.</a:t>
            </a:r>
            <a:endParaRPr lang="en-US" sz="1800" dirty="0"/>
          </a:p>
        </p:txBody>
      </p:sp>
      <p:sp>
        <p:nvSpPr>
          <p:cNvPr id="8" name="Shape 5"/>
          <p:cNvSpPr/>
          <p:nvPr/>
        </p:nvSpPr>
        <p:spPr>
          <a:xfrm>
            <a:off x="5227082" y="4786193"/>
            <a:ext cx="4176236" cy="2613303"/>
          </a:xfrm>
          <a:prstGeom prst="roundRect">
            <a:avLst>
              <a:gd name="adj" fmla="val 5598"/>
            </a:avLst>
          </a:prstGeom>
          <a:solidFill>
            <a:srgbClr val="00002E">
              <a:alpha val="75000"/>
            </a:srgbClr>
          </a:solidFill>
          <a:ln w="30480">
            <a:solidFill>
              <a:srgbClr val="D7425E"/>
            </a:solidFill>
            <a:prstDash val="solid"/>
          </a:ln>
        </p:spPr>
      </p:sp>
      <p:sp>
        <p:nvSpPr>
          <p:cNvPr id="9" name="Shape 6"/>
          <p:cNvSpPr/>
          <p:nvPr/>
        </p:nvSpPr>
        <p:spPr>
          <a:xfrm>
            <a:off x="5196602" y="4786193"/>
            <a:ext cx="121920" cy="2613303"/>
          </a:xfrm>
          <a:prstGeom prst="roundRect">
            <a:avLst>
              <a:gd name="adj" fmla="val 287331"/>
            </a:avLst>
          </a:prstGeom>
          <a:solidFill>
            <a:srgbClr val="D7425E"/>
          </a:solidFill>
          <a:ln/>
        </p:spPr>
      </p:sp>
      <p:sp>
        <p:nvSpPr>
          <p:cNvPr id="10" name="Text 7"/>
          <p:cNvSpPr/>
          <p:nvPr/>
        </p:nvSpPr>
        <p:spPr>
          <a:xfrm>
            <a:off x="5582483" y="5050155"/>
            <a:ext cx="3451622" cy="412075"/>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Nunito Semi Bold" pitchFamily="34" charset="0"/>
                <a:ea typeface="Nunito Semi Bold" pitchFamily="34" charset="-122"/>
                <a:cs typeface="Nunito Semi Bold" pitchFamily="34" charset="-120"/>
              </a:rPr>
              <a:t>Semantic Gap Analysis</a:t>
            </a:r>
            <a:endParaRPr lang="en-US" sz="2550" dirty="0"/>
          </a:p>
        </p:txBody>
      </p:sp>
      <p:sp>
        <p:nvSpPr>
          <p:cNvPr id="11" name="Text 8"/>
          <p:cNvSpPr/>
          <p:nvPr/>
        </p:nvSpPr>
        <p:spPr>
          <a:xfrm>
            <a:off x="5582483" y="5602248"/>
            <a:ext cx="3556873" cy="1494949"/>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Leverages custom NER and SBERT embedding to accurately visualize strengths and missing competencies.</a:t>
            </a:r>
            <a:endParaRPr lang="en-US" sz="1800" dirty="0"/>
          </a:p>
        </p:txBody>
      </p:sp>
      <p:sp>
        <p:nvSpPr>
          <p:cNvPr id="12" name="Shape 9"/>
          <p:cNvSpPr/>
          <p:nvPr/>
        </p:nvSpPr>
        <p:spPr>
          <a:xfrm>
            <a:off x="9636800" y="4786193"/>
            <a:ext cx="4176236" cy="2613303"/>
          </a:xfrm>
          <a:prstGeom prst="roundRect">
            <a:avLst>
              <a:gd name="adj" fmla="val 5598"/>
            </a:avLst>
          </a:prstGeom>
          <a:solidFill>
            <a:srgbClr val="00002E">
              <a:alpha val="75000"/>
            </a:srgbClr>
          </a:solidFill>
          <a:ln w="30480">
            <a:solidFill>
              <a:srgbClr val="DD785E"/>
            </a:solidFill>
            <a:prstDash val="solid"/>
          </a:ln>
        </p:spPr>
      </p:sp>
      <p:sp>
        <p:nvSpPr>
          <p:cNvPr id="13" name="Shape 10"/>
          <p:cNvSpPr/>
          <p:nvPr/>
        </p:nvSpPr>
        <p:spPr>
          <a:xfrm>
            <a:off x="9606320" y="4786193"/>
            <a:ext cx="121920" cy="2613303"/>
          </a:xfrm>
          <a:prstGeom prst="roundRect">
            <a:avLst>
              <a:gd name="adj" fmla="val 287331"/>
            </a:avLst>
          </a:prstGeom>
          <a:solidFill>
            <a:srgbClr val="DD785E"/>
          </a:solidFill>
          <a:ln/>
        </p:spPr>
      </p:sp>
      <p:sp>
        <p:nvSpPr>
          <p:cNvPr id="14" name="Text 11"/>
          <p:cNvSpPr/>
          <p:nvPr/>
        </p:nvSpPr>
        <p:spPr>
          <a:xfrm>
            <a:off x="9992201" y="5050155"/>
            <a:ext cx="3309223" cy="412075"/>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Nunito Semi Bold" pitchFamily="34" charset="0"/>
                <a:ea typeface="Nunito Semi Bold" pitchFamily="34" charset="-122"/>
                <a:cs typeface="Nunito Semi Bold" pitchFamily="34" charset="-120"/>
              </a:rPr>
              <a:t>Interactive Dashboard</a:t>
            </a:r>
            <a:endParaRPr lang="en-US" sz="2550" dirty="0"/>
          </a:p>
        </p:txBody>
      </p:sp>
      <p:sp>
        <p:nvSpPr>
          <p:cNvPr id="15" name="Text 12"/>
          <p:cNvSpPr/>
          <p:nvPr/>
        </p:nvSpPr>
        <p:spPr>
          <a:xfrm>
            <a:off x="9992201" y="5602248"/>
            <a:ext cx="3556873" cy="1494949"/>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Offers recommendations and management-level reporting through a user-friendly, interactive interface.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898327"/>
            <a:ext cx="11956018"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Introduction: Revolutionizing Talent Evaluation</a:t>
            </a:r>
            <a:endParaRPr lang="en-US" sz="4400" dirty="0"/>
          </a:p>
        </p:txBody>
      </p:sp>
      <p:sp>
        <p:nvSpPr>
          <p:cNvPr id="3" name="Text 1"/>
          <p:cNvSpPr/>
          <p:nvPr/>
        </p:nvSpPr>
        <p:spPr>
          <a:xfrm>
            <a:off x="837724" y="2176701"/>
            <a:ext cx="753939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Recruitment often relies on manual scrutiny of resumes and job descriptions, which is labor-intensive, error-prone, and inconsistent.</a:t>
            </a:r>
            <a:endParaRPr lang="en-US" sz="1850" dirty="0"/>
          </a:p>
        </p:txBody>
      </p:sp>
      <p:sp>
        <p:nvSpPr>
          <p:cNvPr id="4" name="Text 2"/>
          <p:cNvSpPr/>
          <p:nvPr/>
        </p:nvSpPr>
        <p:spPr>
          <a:xfrm>
            <a:off x="837724" y="3158133"/>
            <a:ext cx="7539395" cy="1149072"/>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SkillGapAI aims to revolutionize talent evaluation by automating skill extraction and matching procedures with advanced NLP algorithms and deep learning-based similarity analysis.</a:t>
            </a:r>
            <a:endParaRPr lang="en-US" sz="1850" dirty="0"/>
          </a:p>
        </p:txBody>
      </p:sp>
      <p:sp>
        <p:nvSpPr>
          <p:cNvPr id="5" name="Shape 3"/>
          <p:cNvSpPr/>
          <p:nvPr/>
        </p:nvSpPr>
        <p:spPr>
          <a:xfrm>
            <a:off x="837724" y="4576405"/>
            <a:ext cx="7539395" cy="1400175"/>
          </a:xfrm>
          <a:prstGeom prst="roundRect">
            <a:avLst>
              <a:gd name="adj" fmla="val 25645"/>
            </a:avLst>
          </a:prstGeom>
          <a:solidFill>
            <a:srgbClr val="483304"/>
          </a:solidFill>
          <a:ln/>
        </p:spPr>
      </p:sp>
      <p:pic>
        <p:nvPicPr>
          <p:cNvPr id="6" name="Image 0" descr="preencoded.png">    </p:cNvPr>
          <p:cNvPicPr>
            <a:picLocks noChangeAspect="1"/>
          </p:cNvPicPr>
          <p:nvPr/>
        </p:nvPicPr>
        <p:blipFill>
          <a:blip r:embed="rId1"/>
          <a:stretch>
            <a:fillRect/>
          </a:stretch>
        </p:blipFill>
        <p:spPr>
          <a:xfrm>
            <a:off x="1077039" y="4940379"/>
            <a:ext cx="299204" cy="239316"/>
          </a:xfrm>
          <a:prstGeom prst="rect">
            <a:avLst/>
          </a:prstGeom>
        </p:spPr>
      </p:pic>
      <p:sp>
        <p:nvSpPr>
          <p:cNvPr id="7" name="Text 4"/>
          <p:cNvSpPr/>
          <p:nvPr/>
        </p:nvSpPr>
        <p:spPr>
          <a:xfrm>
            <a:off x="1615559" y="4875490"/>
            <a:ext cx="6522244" cy="766048"/>
          </a:xfrm>
          <a:prstGeom prst="rect">
            <a:avLst/>
          </a:prstGeom>
          <a:noFill/>
          <a:ln/>
        </p:spPr>
        <p:txBody>
          <a:bodyPr wrap="square" lIns="0" tIns="0" rIns="0" bIns="0" rtlCol="0" anchor="t"/>
          <a:lstStyle/>
          <a:p>
            <a:pPr algn="l" indent="0" marL="0">
              <a:lnSpc>
                <a:spcPts val="3000"/>
              </a:lnSpc>
              <a:buNone/>
            </a:pPr>
            <a:r>
              <a:rPr lang="en-US" sz="1850" b="1" dirty="0">
                <a:solidFill>
                  <a:srgbClr val="FFFFFF"/>
                </a:solidFill>
                <a:latin typeface="PT Sans" pitchFamily="34" charset="0"/>
                <a:ea typeface="PT Sans" pitchFamily="34" charset="-122"/>
                <a:cs typeface="PT Sans" pitchFamily="34" charset="-120"/>
              </a:rPr>
              <a:t>Goal:</a:t>
            </a:r>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 To replace manual, inconsistent processes with automated, accurate, and context-aware skill matching.</a:t>
            </a:r>
            <a:endParaRPr lang="en-US" sz="1850" dirty="0"/>
          </a:p>
        </p:txBody>
      </p:sp>
      <p:pic>
        <p:nvPicPr>
          <p:cNvPr id="8" name="Image 1" descr="preencoded.png">    </p:cNvPr>
          <p:cNvPicPr>
            <a:picLocks noChangeAspect="1"/>
          </p:cNvPicPr>
          <p:nvPr/>
        </p:nvPicPr>
        <p:blipFill>
          <a:blip r:embed="rId2"/>
          <a:stretch>
            <a:fillRect/>
          </a:stretch>
        </p:blipFill>
        <p:spPr>
          <a:xfrm>
            <a:off x="8968621" y="2230517"/>
            <a:ext cx="4831556" cy="48315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9382" y="604480"/>
            <a:ext cx="5172670" cy="646628"/>
          </a:xfrm>
          <a:prstGeom prst="rect">
            <a:avLst/>
          </a:prstGeom>
          <a:noFill/>
          <a:ln/>
        </p:spPr>
        <p:txBody>
          <a:bodyPr wrap="none" lIns="0" tIns="0" rIns="0" bIns="0" rtlCol="0" anchor="t"/>
          <a:lstStyle/>
          <a:p>
            <a:pPr algn="l" indent="0" marL="0">
              <a:lnSpc>
                <a:spcPts val="5050"/>
              </a:lnSpc>
              <a:buNone/>
            </a:pPr>
            <a:r>
              <a:rPr lang="en-US" sz="4050" dirty="0">
                <a:solidFill>
                  <a:srgbClr val="FFFFFF"/>
                </a:solidFill>
                <a:latin typeface="Nunito Semi Bold" pitchFamily="34" charset="0"/>
                <a:ea typeface="Nunito Semi Bold" pitchFamily="34" charset="-122"/>
                <a:cs typeface="Nunito Semi Bold" pitchFamily="34" charset="-120"/>
              </a:rPr>
              <a:t>Core Objectives</a:t>
            </a:r>
            <a:endParaRPr lang="en-US" sz="4050" dirty="0"/>
          </a:p>
        </p:txBody>
      </p:sp>
      <p:sp>
        <p:nvSpPr>
          <p:cNvPr id="3" name="Shape 1"/>
          <p:cNvSpPr/>
          <p:nvPr/>
        </p:nvSpPr>
        <p:spPr>
          <a:xfrm>
            <a:off x="769382" y="1690687"/>
            <a:ext cx="879277" cy="1318974"/>
          </a:xfrm>
          <a:prstGeom prst="roundRect">
            <a:avLst>
              <a:gd name="adj" fmla="val 360033"/>
            </a:avLst>
          </a:prstGeom>
          <a:solidFill>
            <a:srgbClr val="00002E"/>
          </a:solidFill>
          <a:ln w="22860">
            <a:solidFill>
              <a:srgbClr val="F2B42D"/>
            </a:solidFill>
            <a:prstDash val="solid"/>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44178" y="2185273"/>
            <a:ext cx="329684" cy="329684"/>
          </a:xfrm>
          <a:prstGeom prst="rect">
            <a:avLst/>
          </a:prstGeom>
        </p:spPr>
      </p:pic>
      <p:sp>
        <p:nvSpPr>
          <p:cNvPr id="5" name="Text 2"/>
          <p:cNvSpPr/>
          <p:nvPr/>
        </p:nvSpPr>
        <p:spPr>
          <a:xfrm>
            <a:off x="1868448" y="1910477"/>
            <a:ext cx="3103602" cy="387906"/>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Nunito Semi Bold" pitchFamily="34" charset="0"/>
                <a:ea typeface="Nunito Semi Bold" pitchFamily="34" charset="-122"/>
                <a:cs typeface="Nunito Semi Bold" pitchFamily="34" charset="-120"/>
              </a:rPr>
              <a:t>Automate Extraction</a:t>
            </a:r>
            <a:endParaRPr lang="en-US" sz="2400" dirty="0"/>
          </a:p>
        </p:txBody>
      </p:sp>
      <p:sp>
        <p:nvSpPr>
          <p:cNvPr id="6" name="Text 3"/>
          <p:cNvSpPr/>
          <p:nvPr/>
        </p:nvSpPr>
        <p:spPr>
          <a:xfrm>
            <a:off x="1868448" y="2430185"/>
            <a:ext cx="11992570" cy="351592"/>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Extract technical and soft skills from resumes and job descriptions.</a:t>
            </a:r>
            <a:endParaRPr lang="en-US" sz="1700" dirty="0"/>
          </a:p>
        </p:txBody>
      </p:sp>
      <p:sp>
        <p:nvSpPr>
          <p:cNvPr id="7" name="Shape 4"/>
          <p:cNvSpPr/>
          <p:nvPr/>
        </p:nvSpPr>
        <p:spPr>
          <a:xfrm>
            <a:off x="769382" y="3229451"/>
            <a:ext cx="879277" cy="1318974"/>
          </a:xfrm>
          <a:prstGeom prst="roundRect">
            <a:avLst>
              <a:gd name="adj" fmla="val 360033"/>
            </a:avLst>
          </a:prstGeom>
          <a:solidFill>
            <a:srgbClr val="00002E"/>
          </a:solidFill>
          <a:ln w="22860">
            <a:solidFill>
              <a:srgbClr val="D7425E"/>
            </a:solidFill>
            <a:prstDash val="solid"/>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178" y="3724037"/>
            <a:ext cx="329684" cy="329684"/>
          </a:xfrm>
          <a:prstGeom prst="rect">
            <a:avLst/>
          </a:prstGeom>
        </p:spPr>
      </p:pic>
      <p:sp>
        <p:nvSpPr>
          <p:cNvPr id="9" name="Text 5"/>
          <p:cNvSpPr/>
          <p:nvPr/>
        </p:nvSpPr>
        <p:spPr>
          <a:xfrm>
            <a:off x="1868448" y="3449241"/>
            <a:ext cx="3103602" cy="387906"/>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Nunito Semi Bold" pitchFamily="34" charset="0"/>
                <a:ea typeface="Nunito Semi Bold" pitchFamily="34" charset="-122"/>
                <a:cs typeface="Nunito Semi Bold" pitchFamily="34" charset="-120"/>
              </a:rPr>
              <a:t>Calculate Similarity</a:t>
            </a:r>
            <a:endParaRPr lang="en-US" sz="2400" dirty="0"/>
          </a:p>
        </p:txBody>
      </p:sp>
      <p:sp>
        <p:nvSpPr>
          <p:cNvPr id="10" name="Text 6"/>
          <p:cNvSpPr/>
          <p:nvPr/>
        </p:nvSpPr>
        <p:spPr>
          <a:xfrm>
            <a:off x="1868448" y="3968948"/>
            <a:ext cx="11992570" cy="351592"/>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Use SBERT model embeddings for semantic similarity analysis.</a:t>
            </a:r>
            <a:endParaRPr lang="en-US" sz="1700" dirty="0"/>
          </a:p>
        </p:txBody>
      </p:sp>
      <p:sp>
        <p:nvSpPr>
          <p:cNvPr id="11" name="Shape 7"/>
          <p:cNvSpPr/>
          <p:nvPr/>
        </p:nvSpPr>
        <p:spPr>
          <a:xfrm>
            <a:off x="769382" y="4768215"/>
            <a:ext cx="879277" cy="1318974"/>
          </a:xfrm>
          <a:prstGeom prst="roundRect">
            <a:avLst>
              <a:gd name="adj" fmla="val 360033"/>
            </a:avLst>
          </a:prstGeom>
          <a:solidFill>
            <a:srgbClr val="00002E"/>
          </a:solidFill>
          <a:ln w="22860">
            <a:solidFill>
              <a:srgbClr val="DD785E"/>
            </a:solidFill>
            <a:prstDash val="solid"/>
          </a:ln>
        </p:spPr>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178" y="5262801"/>
            <a:ext cx="329684" cy="329684"/>
          </a:xfrm>
          <a:prstGeom prst="rect">
            <a:avLst/>
          </a:prstGeom>
        </p:spPr>
      </p:pic>
      <p:sp>
        <p:nvSpPr>
          <p:cNvPr id="13" name="Text 8"/>
          <p:cNvSpPr/>
          <p:nvPr/>
        </p:nvSpPr>
        <p:spPr>
          <a:xfrm>
            <a:off x="1868448" y="4988004"/>
            <a:ext cx="3103602" cy="387906"/>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Nunito Semi Bold" pitchFamily="34" charset="0"/>
                <a:ea typeface="Nunito Semi Bold" pitchFamily="34" charset="-122"/>
                <a:cs typeface="Nunito Semi Bold" pitchFamily="34" charset="-120"/>
              </a:rPr>
              <a:t>Identify &amp; Rank Gaps</a:t>
            </a:r>
            <a:endParaRPr lang="en-US" sz="2400" dirty="0"/>
          </a:p>
        </p:txBody>
      </p:sp>
      <p:sp>
        <p:nvSpPr>
          <p:cNvPr id="14" name="Text 9"/>
          <p:cNvSpPr/>
          <p:nvPr/>
        </p:nvSpPr>
        <p:spPr>
          <a:xfrm>
            <a:off x="1868448" y="5507712"/>
            <a:ext cx="11992570" cy="351592"/>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Accurately identify and rank skill gaps based on importance.</a:t>
            </a:r>
            <a:endParaRPr lang="en-US" sz="1700" dirty="0"/>
          </a:p>
        </p:txBody>
      </p:sp>
      <p:sp>
        <p:nvSpPr>
          <p:cNvPr id="15" name="Shape 10"/>
          <p:cNvSpPr/>
          <p:nvPr/>
        </p:nvSpPr>
        <p:spPr>
          <a:xfrm>
            <a:off x="769382" y="6306979"/>
            <a:ext cx="879277" cy="1318974"/>
          </a:xfrm>
          <a:prstGeom prst="roundRect">
            <a:avLst>
              <a:gd name="adj" fmla="val 360033"/>
            </a:avLst>
          </a:prstGeom>
          <a:solidFill>
            <a:srgbClr val="00002E"/>
          </a:solidFill>
          <a:ln w="22860">
            <a:solidFill>
              <a:srgbClr val="48A8E2"/>
            </a:solidFill>
            <a:prstDash val="solid"/>
          </a:ln>
        </p:spPr>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178" y="6801564"/>
            <a:ext cx="329684" cy="329684"/>
          </a:xfrm>
          <a:prstGeom prst="rect">
            <a:avLst/>
          </a:prstGeom>
        </p:spPr>
      </p:pic>
      <p:sp>
        <p:nvSpPr>
          <p:cNvPr id="17" name="Text 11"/>
          <p:cNvSpPr/>
          <p:nvPr/>
        </p:nvSpPr>
        <p:spPr>
          <a:xfrm>
            <a:off x="1868448" y="6526768"/>
            <a:ext cx="3103602" cy="387906"/>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Nunito Semi Bold" pitchFamily="34" charset="0"/>
                <a:ea typeface="Nunito Semi Bold" pitchFamily="34" charset="-122"/>
                <a:cs typeface="Nunito Semi Bold" pitchFamily="34" charset="-120"/>
              </a:rPr>
              <a:t>Visualize &amp; Export</a:t>
            </a:r>
            <a:endParaRPr lang="en-US" sz="2400" dirty="0"/>
          </a:p>
        </p:txBody>
      </p:sp>
      <p:sp>
        <p:nvSpPr>
          <p:cNvPr id="18" name="Text 12"/>
          <p:cNvSpPr/>
          <p:nvPr/>
        </p:nvSpPr>
        <p:spPr>
          <a:xfrm>
            <a:off x="1868448" y="7046476"/>
            <a:ext cx="11992570" cy="351592"/>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Visualize analysis via Streamlit dashboard and export results (CSV, PDF).</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2684" y="410647"/>
            <a:ext cx="7445931" cy="439102"/>
          </a:xfrm>
          <a:prstGeom prst="rect">
            <a:avLst/>
          </a:prstGeom>
          <a:noFill/>
          <a:ln/>
        </p:spPr>
        <p:txBody>
          <a:bodyPr wrap="none" lIns="0" tIns="0" rIns="0" bIns="0" rtlCol="0" anchor="t"/>
          <a:lstStyle/>
          <a:p>
            <a:pPr algn="l" indent="0" marL="0">
              <a:lnSpc>
                <a:spcPts val="3450"/>
              </a:lnSpc>
              <a:buNone/>
            </a:pPr>
            <a:r>
              <a:rPr lang="en-US" sz="2750" dirty="0">
                <a:solidFill>
                  <a:srgbClr val="FFFFFF"/>
                </a:solidFill>
                <a:latin typeface="Nunito Semi Bold" pitchFamily="34" charset="0"/>
                <a:ea typeface="Nunito Semi Bold" pitchFamily="34" charset="-122"/>
                <a:cs typeface="Nunito Semi Bold" pitchFamily="34" charset="-120"/>
              </a:rPr>
              <a:t>Practical Example: Skill Gap Analysis in Action</a:t>
            </a:r>
            <a:endParaRPr lang="en-US" sz="2750" dirty="0"/>
          </a:p>
        </p:txBody>
      </p:sp>
      <p:sp>
        <p:nvSpPr>
          <p:cNvPr id="3" name="Text 1"/>
          <p:cNvSpPr/>
          <p:nvPr/>
        </p:nvSpPr>
        <p:spPr>
          <a:xfrm>
            <a:off x="522684" y="1148358"/>
            <a:ext cx="13585031" cy="238839"/>
          </a:xfrm>
          <a:prstGeom prst="rect">
            <a:avLst/>
          </a:prstGeom>
          <a:noFill/>
          <a:ln/>
        </p:spPr>
        <p:txBody>
          <a:bodyPr wrap="none" lIns="0" tIns="0" rIns="0" bIns="0" rtlCol="0" anchor="t"/>
          <a:lstStyle/>
          <a:p>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See how our AI-powered system analyzes a candidate's resume against a job description to identify precise skill matches and critical gaps, providing actionable insights for recruitment.</a:t>
            </a:r>
            <a:endParaRPr lang="en-US" sz="1150" dirty="0"/>
          </a:p>
        </p:txBody>
      </p:sp>
      <p:sp>
        <p:nvSpPr>
          <p:cNvPr id="4" name="Text 2"/>
          <p:cNvSpPr/>
          <p:nvPr/>
        </p:nvSpPr>
        <p:spPr>
          <a:xfrm>
            <a:off x="522684" y="1704499"/>
            <a:ext cx="2647831" cy="263485"/>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Semi Bold" pitchFamily="34" charset="0"/>
                <a:ea typeface="Nunito Semi Bold" pitchFamily="34" charset="-122"/>
                <a:cs typeface="Nunito Semi Bold" pitchFamily="34" charset="-120"/>
              </a:rPr>
              <a:t>Candidate &amp; Role Overview</a:t>
            </a:r>
            <a:endParaRPr lang="en-US" sz="1650" dirty="0"/>
          </a:p>
        </p:txBody>
      </p:sp>
      <p:sp>
        <p:nvSpPr>
          <p:cNvPr id="5" name="Text 3"/>
          <p:cNvSpPr/>
          <p:nvPr/>
        </p:nvSpPr>
        <p:spPr>
          <a:xfrm>
            <a:off x="522684" y="2027634"/>
            <a:ext cx="2167414" cy="219670"/>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Candidate Resume Snippet</a:t>
            </a:r>
            <a:endParaRPr lang="en-US" sz="1350" dirty="0"/>
          </a:p>
        </p:txBody>
      </p:sp>
      <p:sp>
        <p:nvSpPr>
          <p:cNvPr id="6" name="Text 4"/>
          <p:cNvSpPr/>
          <p:nvPr/>
        </p:nvSpPr>
        <p:spPr>
          <a:xfrm>
            <a:off x="522684" y="2396609"/>
            <a:ext cx="6610350" cy="716518"/>
          </a:xfrm>
          <a:prstGeom prst="rect">
            <a:avLst/>
          </a:prstGeom>
          <a:noFill/>
          <a:ln/>
        </p:spPr>
        <p:txBody>
          <a:bodyPr wrap="square" lIns="0" tIns="0" rIns="0" bIns="0" rtlCol="0" anchor="t"/>
          <a:lstStyle/>
          <a:p>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Experience:</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Led development of scalable web applications using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Python/Django</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implemented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RESTful APIs</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and managed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PostgreSQL</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databases. Proficient in front-end technologies like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React</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and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JavaScript</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Contributed to multiple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Agile</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projects using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Git</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for version control.</a:t>
            </a:r>
            <a:endParaRPr lang="en-US" sz="1150" dirty="0"/>
          </a:p>
        </p:txBody>
      </p:sp>
      <p:sp>
        <p:nvSpPr>
          <p:cNvPr id="7" name="Text 5"/>
          <p:cNvSpPr/>
          <p:nvPr/>
        </p:nvSpPr>
        <p:spPr>
          <a:xfrm>
            <a:off x="522684" y="3262432"/>
            <a:ext cx="3121104" cy="219670"/>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Job Description: Senior Web Developer</a:t>
            </a:r>
            <a:endParaRPr lang="en-US" sz="1350" dirty="0"/>
          </a:p>
        </p:txBody>
      </p:sp>
      <p:sp>
        <p:nvSpPr>
          <p:cNvPr id="8" name="Text 6"/>
          <p:cNvSpPr/>
          <p:nvPr/>
        </p:nvSpPr>
        <p:spPr>
          <a:xfrm>
            <a:off x="522684" y="3631406"/>
            <a:ext cx="6610350" cy="955358"/>
          </a:xfrm>
          <a:prstGeom prst="rect">
            <a:avLst/>
          </a:prstGeom>
          <a:noFill/>
          <a:ln/>
        </p:spPr>
        <p:txBody>
          <a:bodyPr wrap="square" lIns="0" tIns="0" rIns="0" bIns="0" rtlCol="0" anchor="t"/>
          <a:lstStyle/>
          <a:p>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We are seeking a Senior Web Developer with strong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Python/Django</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expertise, experience with modern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JavaScript frameworks (React</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preferred), and database management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SQL, PostgreSQL</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Must be proficient in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RESTful API</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design and familiar with cloud platforms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AWS</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Experience with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Docker</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and </a:t>
            </a:r>
            <a:pPr algn="l" indent="0" marL="0">
              <a:lnSpc>
                <a:spcPts val="1850"/>
              </a:lnSpc>
              <a:buNone/>
            </a:pPr>
            <a:r>
              <a:rPr lang="en-US" sz="1150" b="1" dirty="0">
                <a:solidFill>
                  <a:srgbClr val="FFFFFF"/>
                </a:solidFill>
                <a:latin typeface="PT Sans" pitchFamily="34" charset="0"/>
                <a:ea typeface="PT Sans" pitchFamily="34" charset="-122"/>
                <a:cs typeface="PT Sans" pitchFamily="34" charset="-120"/>
              </a:rPr>
              <a:t>Kubernetes</a:t>
            </a:r>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 is a plus.</a:t>
            </a:r>
            <a:endParaRPr lang="en-US" sz="1150" dirty="0"/>
          </a:p>
        </p:txBody>
      </p:sp>
      <p:sp>
        <p:nvSpPr>
          <p:cNvPr id="9" name="Text 7"/>
          <p:cNvSpPr/>
          <p:nvPr/>
        </p:nvSpPr>
        <p:spPr>
          <a:xfrm>
            <a:off x="7504986" y="1704499"/>
            <a:ext cx="2574250" cy="263485"/>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Nunito Semi Bold" pitchFamily="34" charset="0"/>
                <a:ea typeface="Nunito Semi Bold" pitchFamily="34" charset="-122"/>
                <a:cs typeface="Nunito Semi Bold" pitchFamily="34" charset="-120"/>
              </a:rPr>
              <a:t>AI-Driven Analysis Results</a:t>
            </a:r>
            <a:endParaRPr lang="en-US" sz="1650" dirty="0"/>
          </a:p>
        </p:txBody>
      </p:sp>
      <p:sp>
        <p:nvSpPr>
          <p:cNvPr id="10" name="Shape 8"/>
          <p:cNvSpPr/>
          <p:nvPr/>
        </p:nvSpPr>
        <p:spPr>
          <a:xfrm>
            <a:off x="7504986" y="2135981"/>
            <a:ext cx="6610350" cy="2407444"/>
          </a:xfrm>
          <a:prstGeom prst="roundRect">
            <a:avLst>
              <a:gd name="adj" fmla="val 9305"/>
            </a:avLst>
          </a:prstGeom>
          <a:solidFill>
            <a:srgbClr val="00002E"/>
          </a:solidFill>
          <a:ln w="15240">
            <a:solidFill>
              <a:srgbClr val="8BC34A"/>
            </a:solidFill>
            <a:prstDash val="solid"/>
          </a:ln>
        </p:spPr>
      </p:sp>
      <p:sp>
        <p:nvSpPr>
          <p:cNvPr id="11" name="Shape 9"/>
          <p:cNvSpPr/>
          <p:nvPr/>
        </p:nvSpPr>
        <p:spPr>
          <a:xfrm>
            <a:off x="7669530" y="2300526"/>
            <a:ext cx="447913" cy="447913"/>
          </a:xfrm>
          <a:prstGeom prst="roundRect">
            <a:avLst>
              <a:gd name="adj" fmla="val 20412637"/>
            </a:avLst>
          </a:prstGeom>
          <a:solidFill>
            <a:srgbClr val="8BC34A"/>
          </a:solidFill>
          <a:ln/>
        </p:spPr>
      </p:sp>
      <p:pic>
        <p:nvPicPr>
          <p:cNvPr id="1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92641" y="2423636"/>
            <a:ext cx="201573" cy="201573"/>
          </a:xfrm>
          <a:prstGeom prst="rect">
            <a:avLst/>
          </a:prstGeom>
        </p:spPr>
      </p:pic>
      <p:sp>
        <p:nvSpPr>
          <p:cNvPr id="13" name="Text 10"/>
          <p:cNvSpPr/>
          <p:nvPr/>
        </p:nvSpPr>
        <p:spPr>
          <a:xfrm>
            <a:off x="7669530" y="2897743"/>
            <a:ext cx="1756886" cy="219670"/>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Matched Skills (7)</a:t>
            </a:r>
            <a:endParaRPr lang="en-US" sz="1350" dirty="0"/>
          </a:p>
        </p:txBody>
      </p:sp>
      <p:sp>
        <p:nvSpPr>
          <p:cNvPr id="14" name="Text 11"/>
          <p:cNvSpPr/>
          <p:nvPr/>
        </p:nvSpPr>
        <p:spPr>
          <a:xfrm>
            <a:off x="7669530" y="3266718"/>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Python, Django</a:t>
            </a:r>
            <a:endParaRPr lang="en-US" sz="1150" dirty="0"/>
          </a:p>
        </p:txBody>
      </p:sp>
      <p:sp>
        <p:nvSpPr>
          <p:cNvPr id="15" name="Text 12"/>
          <p:cNvSpPr/>
          <p:nvPr/>
        </p:nvSpPr>
        <p:spPr>
          <a:xfrm>
            <a:off x="7669530" y="3557826"/>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React, JavaScript</a:t>
            </a:r>
            <a:endParaRPr lang="en-US" sz="1150" dirty="0"/>
          </a:p>
        </p:txBody>
      </p:sp>
      <p:sp>
        <p:nvSpPr>
          <p:cNvPr id="16" name="Text 13"/>
          <p:cNvSpPr/>
          <p:nvPr/>
        </p:nvSpPr>
        <p:spPr>
          <a:xfrm>
            <a:off x="7669530" y="3848933"/>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PostgreSQL, SQL</a:t>
            </a:r>
            <a:endParaRPr lang="en-US" sz="1150" dirty="0"/>
          </a:p>
        </p:txBody>
      </p:sp>
      <p:sp>
        <p:nvSpPr>
          <p:cNvPr id="17" name="Text 14"/>
          <p:cNvSpPr/>
          <p:nvPr/>
        </p:nvSpPr>
        <p:spPr>
          <a:xfrm>
            <a:off x="7669530" y="4140041"/>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RESTful API</a:t>
            </a:r>
            <a:endParaRPr lang="en-US" sz="1150" dirty="0"/>
          </a:p>
        </p:txBody>
      </p:sp>
      <p:sp>
        <p:nvSpPr>
          <p:cNvPr id="18" name="Shape 15"/>
          <p:cNvSpPr/>
          <p:nvPr/>
        </p:nvSpPr>
        <p:spPr>
          <a:xfrm>
            <a:off x="7504986" y="4692729"/>
            <a:ext cx="6610350" cy="2116336"/>
          </a:xfrm>
          <a:prstGeom prst="roundRect">
            <a:avLst>
              <a:gd name="adj" fmla="val 10585"/>
            </a:avLst>
          </a:prstGeom>
          <a:solidFill>
            <a:srgbClr val="00002E"/>
          </a:solidFill>
          <a:ln w="15240">
            <a:solidFill>
              <a:srgbClr val="FFEB3B"/>
            </a:solidFill>
            <a:prstDash val="solid"/>
          </a:ln>
        </p:spPr>
      </p:sp>
      <p:sp>
        <p:nvSpPr>
          <p:cNvPr id="19" name="Shape 16"/>
          <p:cNvSpPr/>
          <p:nvPr/>
        </p:nvSpPr>
        <p:spPr>
          <a:xfrm>
            <a:off x="7669530" y="4857274"/>
            <a:ext cx="447913" cy="447913"/>
          </a:xfrm>
          <a:prstGeom prst="roundRect">
            <a:avLst>
              <a:gd name="adj" fmla="val 20412637"/>
            </a:avLst>
          </a:prstGeom>
          <a:solidFill>
            <a:srgbClr val="FFEB3B"/>
          </a:solidFill>
          <a:ln/>
        </p:spPr>
      </p:sp>
      <p:pic>
        <p:nvPicPr>
          <p:cNvPr id="2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641" y="4980384"/>
            <a:ext cx="201573" cy="201573"/>
          </a:xfrm>
          <a:prstGeom prst="rect">
            <a:avLst/>
          </a:prstGeom>
        </p:spPr>
      </p:pic>
      <p:sp>
        <p:nvSpPr>
          <p:cNvPr id="21" name="Text 17"/>
          <p:cNvSpPr/>
          <p:nvPr/>
        </p:nvSpPr>
        <p:spPr>
          <a:xfrm>
            <a:off x="7669530" y="5454491"/>
            <a:ext cx="1756886" cy="219670"/>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Nunito Semi Bold" pitchFamily="34" charset="0"/>
                <a:ea typeface="Nunito Semi Bold" pitchFamily="34" charset="-122"/>
                <a:cs typeface="Nunito Semi Bold" pitchFamily="34" charset="-120"/>
              </a:rPr>
              <a:t>Identified Gaps (3)</a:t>
            </a:r>
            <a:endParaRPr lang="en-US" sz="1350" dirty="0"/>
          </a:p>
        </p:txBody>
      </p:sp>
      <p:sp>
        <p:nvSpPr>
          <p:cNvPr id="22" name="Text 18"/>
          <p:cNvSpPr/>
          <p:nvPr/>
        </p:nvSpPr>
        <p:spPr>
          <a:xfrm>
            <a:off x="7669530" y="5823466"/>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AWS</a:t>
            </a:r>
            <a:endParaRPr lang="en-US" sz="1150" dirty="0"/>
          </a:p>
        </p:txBody>
      </p:sp>
      <p:sp>
        <p:nvSpPr>
          <p:cNvPr id="23" name="Text 19"/>
          <p:cNvSpPr/>
          <p:nvPr/>
        </p:nvSpPr>
        <p:spPr>
          <a:xfrm>
            <a:off x="7669530" y="6114574"/>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Docker</a:t>
            </a:r>
            <a:endParaRPr lang="en-US" sz="1150" dirty="0"/>
          </a:p>
        </p:txBody>
      </p:sp>
      <p:sp>
        <p:nvSpPr>
          <p:cNvPr id="24" name="Text 20"/>
          <p:cNvSpPr/>
          <p:nvPr/>
        </p:nvSpPr>
        <p:spPr>
          <a:xfrm>
            <a:off x="7669530" y="6405682"/>
            <a:ext cx="6281261" cy="238839"/>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FFFFFF"/>
                </a:solidFill>
                <a:latin typeface="PT Sans" pitchFamily="34" charset="0"/>
                <a:ea typeface="PT Sans" pitchFamily="34" charset="-122"/>
                <a:cs typeface="PT Sans" pitchFamily="34" charset="-120"/>
              </a:rPr>
              <a:t>Kubernetes</a:t>
            </a:r>
            <a:endParaRPr lang="en-US" sz="1150" dirty="0"/>
          </a:p>
        </p:txBody>
      </p:sp>
      <p:sp>
        <p:nvSpPr>
          <p:cNvPr id="25" name="Text 21"/>
          <p:cNvSpPr/>
          <p:nvPr/>
        </p:nvSpPr>
        <p:spPr>
          <a:xfrm>
            <a:off x="7504986" y="6977063"/>
            <a:ext cx="6610350" cy="716518"/>
          </a:xfrm>
          <a:prstGeom prst="rect">
            <a:avLst/>
          </a:prstGeom>
          <a:noFill/>
          <a:ln/>
        </p:spPr>
        <p:txBody>
          <a:bodyPr wrap="square" lIns="0" tIns="0" rIns="0" bIns="0" rtlCol="0" anchor="t"/>
          <a:lstStyle/>
          <a:p>
            <a:pPr algn="l" indent="0" marL="0">
              <a:lnSpc>
                <a:spcPts val="1850"/>
              </a:lnSpc>
              <a:buNone/>
            </a:pPr>
            <a:r>
              <a:rPr lang="en-US" sz="1150" dirty="0">
                <a:solidFill>
                  <a:srgbClr val="FFFFFF"/>
                </a:solidFill>
                <a:latin typeface="PT Sans" pitchFamily="34" charset="0"/>
                <a:ea typeface="PT Sans" pitchFamily="34" charset="-122"/>
                <a:cs typeface="PT Sans" pitchFamily="34" charset="-120"/>
              </a:rPr>
              <a:t>The system quickly highlights areas of strong alignment and points out specific skills the candidate might need to develop for the role, such as AWS, Docker, and Kubernetes, which were present in the job description but not explicitly in the resume snippet.</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3171" y="473869"/>
            <a:ext cx="7901464" cy="506849"/>
          </a:xfrm>
          <a:prstGeom prst="rect">
            <a:avLst/>
          </a:prstGeom>
          <a:noFill/>
          <a:ln/>
        </p:spPr>
        <p:txBody>
          <a:bodyPr wrap="none" lIns="0" tIns="0" rIns="0" bIns="0" rtlCol="0" anchor="t"/>
          <a:lstStyle/>
          <a:p>
            <a:pPr algn="l" indent="0" marL="0">
              <a:lnSpc>
                <a:spcPts val="3950"/>
              </a:lnSpc>
              <a:buNone/>
            </a:pPr>
            <a:r>
              <a:rPr lang="en-US" sz="3150" dirty="0">
                <a:solidFill>
                  <a:srgbClr val="FFFFFF"/>
                </a:solidFill>
                <a:latin typeface="Nunito Semi Bold" pitchFamily="34" charset="0"/>
                <a:ea typeface="Nunito Semi Bold" pitchFamily="34" charset="-122"/>
                <a:cs typeface="Nunito Semi Bold" pitchFamily="34" charset="-120"/>
              </a:rPr>
              <a:t>System Architecture: The Modular Pipeline</a:t>
            </a:r>
            <a:endParaRPr lang="en-US" sz="3150" dirty="0"/>
          </a:p>
        </p:txBody>
      </p:sp>
      <p:pic>
        <p:nvPicPr>
          <p:cNvPr id="3" name="Image 0" descr="preencoded.png">    </p:cNvPr>
          <p:cNvPicPr>
            <a:picLocks noChangeAspect="1"/>
          </p:cNvPicPr>
          <p:nvPr/>
        </p:nvPicPr>
        <p:blipFill>
          <a:blip r:embed="rId1"/>
          <a:stretch>
            <a:fillRect/>
          </a:stretch>
        </p:blipFill>
        <p:spPr>
          <a:xfrm>
            <a:off x="603171" y="1325285"/>
            <a:ext cx="10012680" cy="4945380"/>
          </a:xfrm>
          <a:prstGeom prst="rect">
            <a:avLst/>
          </a:prstGeom>
        </p:spPr>
      </p:pic>
      <p:sp>
        <p:nvSpPr>
          <p:cNvPr id="4" name="Shape 1"/>
          <p:cNvSpPr/>
          <p:nvPr/>
        </p:nvSpPr>
        <p:spPr>
          <a:xfrm>
            <a:off x="603171" y="6464498"/>
            <a:ext cx="13424059" cy="1984296"/>
          </a:xfrm>
          <a:prstGeom prst="roundRect">
            <a:avLst>
              <a:gd name="adj" fmla="val 13028"/>
            </a:avLst>
          </a:prstGeom>
          <a:solidFill>
            <a:srgbClr val="00002E"/>
          </a:solidFill>
          <a:ln w="15240">
            <a:solidFill>
              <a:srgbClr val="F2B42D"/>
            </a:solidFill>
            <a:prstDash val="solid"/>
          </a:ln>
        </p:spPr>
      </p:sp>
      <p:sp>
        <p:nvSpPr>
          <p:cNvPr id="5" name="Shape 2"/>
          <p:cNvSpPr/>
          <p:nvPr/>
        </p:nvSpPr>
        <p:spPr>
          <a:xfrm>
            <a:off x="618411" y="6479738"/>
            <a:ext cx="4464487" cy="976908"/>
          </a:xfrm>
          <a:prstGeom prst="roundRect">
            <a:avLst>
              <a:gd name="adj" fmla="val 26462"/>
            </a:avLst>
          </a:prstGeom>
          <a:solidFill>
            <a:srgbClr val="00002E"/>
          </a:solidFill>
          <a:ln/>
        </p:spPr>
      </p:sp>
      <p:sp>
        <p:nvSpPr>
          <p:cNvPr id="6" name="Text 3"/>
          <p:cNvSpPr/>
          <p:nvPr/>
        </p:nvSpPr>
        <p:spPr>
          <a:xfrm>
            <a:off x="790694" y="6652022"/>
            <a:ext cx="2027515" cy="253365"/>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Data Ingestion</a:t>
            </a:r>
            <a:endParaRPr lang="en-US" sz="1550" dirty="0"/>
          </a:p>
        </p:txBody>
      </p:sp>
      <p:sp>
        <p:nvSpPr>
          <p:cNvPr id="7" name="Text 4"/>
          <p:cNvSpPr/>
          <p:nvPr/>
        </p:nvSpPr>
        <p:spPr>
          <a:xfrm>
            <a:off x="790694" y="7008733"/>
            <a:ext cx="4119920" cy="275630"/>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PDF, DOCX, TXT uploads and preprocessing.</a:t>
            </a:r>
            <a:endParaRPr lang="en-US" sz="1350" dirty="0"/>
          </a:p>
        </p:txBody>
      </p:sp>
      <p:sp>
        <p:nvSpPr>
          <p:cNvPr id="8" name="Shape 5"/>
          <p:cNvSpPr/>
          <p:nvPr/>
        </p:nvSpPr>
        <p:spPr>
          <a:xfrm>
            <a:off x="5082897" y="6479738"/>
            <a:ext cx="4464487" cy="976908"/>
          </a:xfrm>
          <a:prstGeom prst="rect">
            <a:avLst/>
          </a:prstGeom>
          <a:solidFill>
            <a:srgbClr val="00002E"/>
          </a:solidFill>
          <a:ln/>
        </p:spPr>
      </p:sp>
      <p:sp>
        <p:nvSpPr>
          <p:cNvPr id="9" name="Shape 6"/>
          <p:cNvSpPr/>
          <p:nvPr/>
        </p:nvSpPr>
        <p:spPr>
          <a:xfrm>
            <a:off x="5082897" y="6479738"/>
            <a:ext cx="22860" cy="976908"/>
          </a:xfrm>
          <a:prstGeom prst="roundRect">
            <a:avLst>
              <a:gd name="adj" fmla="val 1130840"/>
            </a:avLst>
          </a:prstGeom>
          <a:solidFill>
            <a:srgbClr val="F05B77"/>
          </a:solidFill>
          <a:ln/>
        </p:spPr>
      </p:sp>
      <p:sp>
        <p:nvSpPr>
          <p:cNvPr id="10" name="Text 7"/>
          <p:cNvSpPr/>
          <p:nvPr/>
        </p:nvSpPr>
        <p:spPr>
          <a:xfrm>
            <a:off x="5255181" y="6652022"/>
            <a:ext cx="2027515" cy="253365"/>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Skill Extraction</a:t>
            </a:r>
            <a:endParaRPr lang="en-US" sz="1550" dirty="0"/>
          </a:p>
        </p:txBody>
      </p:sp>
      <p:sp>
        <p:nvSpPr>
          <p:cNvPr id="11" name="Text 8"/>
          <p:cNvSpPr/>
          <p:nvPr/>
        </p:nvSpPr>
        <p:spPr>
          <a:xfrm>
            <a:off x="5255181" y="7008733"/>
            <a:ext cx="4119920" cy="275630"/>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Custom NER + Keyword matching.</a:t>
            </a:r>
            <a:endParaRPr lang="en-US" sz="1350" dirty="0"/>
          </a:p>
        </p:txBody>
      </p:sp>
      <p:sp>
        <p:nvSpPr>
          <p:cNvPr id="12" name="Shape 9"/>
          <p:cNvSpPr/>
          <p:nvPr/>
        </p:nvSpPr>
        <p:spPr>
          <a:xfrm>
            <a:off x="9547384" y="6479738"/>
            <a:ext cx="4464606" cy="976908"/>
          </a:xfrm>
          <a:prstGeom prst="rect">
            <a:avLst/>
          </a:prstGeom>
          <a:solidFill>
            <a:srgbClr val="00002E"/>
          </a:solidFill>
          <a:ln/>
        </p:spPr>
      </p:sp>
      <p:sp>
        <p:nvSpPr>
          <p:cNvPr id="13" name="Shape 10"/>
          <p:cNvSpPr/>
          <p:nvPr/>
        </p:nvSpPr>
        <p:spPr>
          <a:xfrm>
            <a:off x="9547384" y="6479738"/>
            <a:ext cx="22860" cy="976908"/>
          </a:xfrm>
          <a:prstGeom prst="roundRect">
            <a:avLst>
              <a:gd name="adj" fmla="val 1130840"/>
            </a:avLst>
          </a:prstGeom>
          <a:solidFill>
            <a:srgbClr val="C35E44"/>
          </a:solidFill>
          <a:ln/>
        </p:spPr>
      </p:sp>
      <p:sp>
        <p:nvSpPr>
          <p:cNvPr id="14" name="Text 11"/>
          <p:cNvSpPr/>
          <p:nvPr/>
        </p:nvSpPr>
        <p:spPr>
          <a:xfrm>
            <a:off x="9719667" y="6652022"/>
            <a:ext cx="2027515" cy="253365"/>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SBERT Embedding</a:t>
            </a:r>
            <a:endParaRPr lang="en-US" sz="1550" dirty="0"/>
          </a:p>
        </p:txBody>
      </p:sp>
      <p:sp>
        <p:nvSpPr>
          <p:cNvPr id="15" name="Text 12"/>
          <p:cNvSpPr/>
          <p:nvPr/>
        </p:nvSpPr>
        <p:spPr>
          <a:xfrm>
            <a:off x="9719667" y="7008733"/>
            <a:ext cx="4120039" cy="275630"/>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Contextual semantic skill representation.</a:t>
            </a:r>
            <a:endParaRPr lang="en-US" sz="1350" dirty="0"/>
          </a:p>
        </p:txBody>
      </p:sp>
      <p:sp>
        <p:nvSpPr>
          <p:cNvPr id="16" name="Shape 13"/>
          <p:cNvSpPr/>
          <p:nvPr/>
        </p:nvSpPr>
        <p:spPr>
          <a:xfrm>
            <a:off x="618411" y="7456646"/>
            <a:ext cx="6696789" cy="976908"/>
          </a:xfrm>
          <a:prstGeom prst="rect">
            <a:avLst/>
          </a:prstGeom>
          <a:solidFill>
            <a:srgbClr val="00002E"/>
          </a:solidFill>
          <a:ln/>
        </p:spPr>
      </p:sp>
      <p:sp>
        <p:nvSpPr>
          <p:cNvPr id="17" name="Shape 14"/>
          <p:cNvSpPr/>
          <p:nvPr/>
        </p:nvSpPr>
        <p:spPr>
          <a:xfrm>
            <a:off x="618411" y="7456646"/>
            <a:ext cx="6696789" cy="22860"/>
          </a:xfrm>
          <a:prstGeom prst="roundRect">
            <a:avLst>
              <a:gd name="adj" fmla="val 1130840"/>
            </a:avLst>
          </a:prstGeom>
          <a:solidFill>
            <a:srgbClr val="2E8EC8"/>
          </a:solidFill>
          <a:ln/>
        </p:spPr>
      </p:sp>
      <p:sp>
        <p:nvSpPr>
          <p:cNvPr id="18" name="Text 15"/>
          <p:cNvSpPr/>
          <p:nvPr/>
        </p:nvSpPr>
        <p:spPr>
          <a:xfrm>
            <a:off x="790694" y="7628930"/>
            <a:ext cx="2027515" cy="253365"/>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Gap Analysis</a:t>
            </a:r>
            <a:endParaRPr lang="en-US" sz="1550" dirty="0"/>
          </a:p>
        </p:txBody>
      </p:sp>
      <p:sp>
        <p:nvSpPr>
          <p:cNvPr id="19" name="Text 16"/>
          <p:cNvSpPr/>
          <p:nvPr/>
        </p:nvSpPr>
        <p:spPr>
          <a:xfrm>
            <a:off x="790694" y="7985641"/>
            <a:ext cx="6352223" cy="275630"/>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Cosine Similarity calculation.</a:t>
            </a:r>
            <a:endParaRPr lang="en-US" sz="1350" dirty="0"/>
          </a:p>
        </p:txBody>
      </p:sp>
      <p:sp>
        <p:nvSpPr>
          <p:cNvPr id="20" name="Shape 17"/>
          <p:cNvSpPr/>
          <p:nvPr/>
        </p:nvSpPr>
        <p:spPr>
          <a:xfrm>
            <a:off x="7315200" y="7456646"/>
            <a:ext cx="6696789" cy="976908"/>
          </a:xfrm>
          <a:prstGeom prst="rect">
            <a:avLst/>
          </a:prstGeom>
          <a:solidFill>
            <a:srgbClr val="00002E"/>
          </a:solidFill>
          <a:ln/>
        </p:spPr>
      </p:sp>
      <p:sp>
        <p:nvSpPr>
          <p:cNvPr id="21" name="Shape 18"/>
          <p:cNvSpPr/>
          <p:nvPr/>
        </p:nvSpPr>
        <p:spPr>
          <a:xfrm>
            <a:off x="7315200" y="7456646"/>
            <a:ext cx="22860" cy="976908"/>
          </a:xfrm>
          <a:prstGeom prst="roundRect">
            <a:avLst>
              <a:gd name="adj" fmla="val 1130840"/>
            </a:avLst>
          </a:prstGeom>
          <a:solidFill>
            <a:srgbClr val="3F918F"/>
          </a:solidFill>
          <a:ln/>
        </p:spPr>
      </p:sp>
      <p:sp>
        <p:nvSpPr>
          <p:cNvPr id="22" name="Shape 19"/>
          <p:cNvSpPr/>
          <p:nvPr/>
        </p:nvSpPr>
        <p:spPr>
          <a:xfrm>
            <a:off x="7315200" y="7456646"/>
            <a:ext cx="6696789" cy="22860"/>
          </a:xfrm>
          <a:prstGeom prst="roundRect">
            <a:avLst>
              <a:gd name="adj" fmla="val 1130840"/>
            </a:avLst>
          </a:prstGeom>
          <a:solidFill>
            <a:srgbClr val="3F918F"/>
          </a:solidFill>
          <a:ln/>
        </p:spPr>
      </p:sp>
      <p:sp>
        <p:nvSpPr>
          <p:cNvPr id="23" name="Text 20"/>
          <p:cNvSpPr/>
          <p:nvPr/>
        </p:nvSpPr>
        <p:spPr>
          <a:xfrm>
            <a:off x="7487483" y="7628930"/>
            <a:ext cx="2027515" cy="253365"/>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Visualization</a:t>
            </a:r>
            <a:endParaRPr lang="en-US" sz="1550" dirty="0"/>
          </a:p>
        </p:txBody>
      </p:sp>
      <p:sp>
        <p:nvSpPr>
          <p:cNvPr id="24" name="Text 21"/>
          <p:cNvSpPr/>
          <p:nvPr/>
        </p:nvSpPr>
        <p:spPr>
          <a:xfrm>
            <a:off x="7487483" y="7985641"/>
            <a:ext cx="6352223" cy="275630"/>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Interactive Streamlit dashboard.</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7113" y="568643"/>
            <a:ext cx="7474268" cy="602575"/>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Nunito Semi Bold" pitchFamily="34" charset="0"/>
                <a:ea typeface="Nunito Semi Bold" pitchFamily="34" charset="-122"/>
                <a:cs typeface="Nunito Semi Bold" pitchFamily="34" charset="-120"/>
              </a:rPr>
              <a:t>Data Processing &amp; Skill Extraction</a:t>
            </a:r>
            <a:endParaRPr lang="en-US" sz="3750" dirty="0"/>
          </a:p>
        </p:txBody>
      </p:sp>
      <p:sp>
        <p:nvSpPr>
          <p:cNvPr id="3" name="Text 1"/>
          <p:cNvSpPr/>
          <p:nvPr/>
        </p:nvSpPr>
        <p:spPr>
          <a:xfrm>
            <a:off x="717113" y="1683306"/>
            <a:ext cx="3435787" cy="361593"/>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Nunito Semi Bold" pitchFamily="34" charset="0"/>
                <a:ea typeface="Nunito Semi Bold" pitchFamily="34" charset="-122"/>
                <a:cs typeface="Nunito Semi Bold" pitchFamily="34" charset="-120"/>
              </a:rPr>
              <a:t>Ingestion &amp; Preprocessing</a:t>
            </a:r>
            <a:endParaRPr lang="en-US" sz="2250" dirty="0"/>
          </a:p>
        </p:txBody>
      </p:sp>
      <p:sp>
        <p:nvSpPr>
          <p:cNvPr id="4" name="Text 2"/>
          <p:cNvSpPr/>
          <p:nvPr/>
        </p:nvSpPr>
        <p:spPr>
          <a:xfrm>
            <a:off x="717113" y="2249686"/>
            <a:ext cx="6348174" cy="655558"/>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Supports PDF, DOCX, and TXT uploads with robust file validation and error handling.</a:t>
            </a:r>
            <a:endParaRPr lang="en-US" sz="1600" dirty="0"/>
          </a:p>
        </p:txBody>
      </p:sp>
      <p:sp>
        <p:nvSpPr>
          <p:cNvPr id="5" name="Text 3"/>
          <p:cNvSpPr/>
          <p:nvPr/>
        </p:nvSpPr>
        <p:spPr>
          <a:xfrm>
            <a:off x="717113" y="3089553"/>
            <a:ext cx="6348174" cy="327779"/>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FFFFFF"/>
                </a:solidFill>
                <a:latin typeface="PT Sans" pitchFamily="34" charset="0"/>
                <a:ea typeface="PT Sans" pitchFamily="34" charset="-122"/>
                <a:cs typeface="PT Sans" pitchFamily="34" charset="-120"/>
              </a:rPr>
              <a:t>Normalization and boilerplate removal.</a:t>
            </a:r>
            <a:endParaRPr lang="en-US" sz="1600" dirty="0"/>
          </a:p>
        </p:txBody>
      </p:sp>
      <p:sp>
        <p:nvSpPr>
          <p:cNvPr id="6" name="Text 4"/>
          <p:cNvSpPr/>
          <p:nvPr/>
        </p:nvSpPr>
        <p:spPr>
          <a:xfrm>
            <a:off x="717113" y="3489008"/>
            <a:ext cx="6348174" cy="327779"/>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FFFFFF"/>
                </a:solidFill>
                <a:latin typeface="PT Sans" pitchFamily="34" charset="0"/>
                <a:ea typeface="PT Sans" pitchFamily="34" charset="-122"/>
                <a:cs typeface="PT Sans" pitchFamily="34" charset="-120"/>
              </a:rPr>
              <a:t>Optional OCR for scanned PDFs.</a:t>
            </a:r>
            <a:endParaRPr lang="en-US" sz="1600" dirty="0"/>
          </a:p>
        </p:txBody>
      </p:sp>
      <p:sp>
        <p:nvSpPr>
          <p:cNvPr id="7" name="Text 5"/>
          <p:cNvSpPr/>
          <p:nvPr/>
        </p:nvSpPr>
        <p:spPr>
          <a:xfrm>
            <a:off x="717113" y="3888462"/>
            <a:ext cx="6348174" cy="327779"/>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FFFFFF"/>
                </a:solidFill>
                <a:latin typeface="PT Sans" pitchFamily="34" charset="0"/>
                <a:ea typeface="PT Sans" pitchFamily="34" charset="-122"/>
                <a:cs typeface="PT Sans" pitchFamily="34" charset="-120"/>
              </a:rPr>
              <a:t>Redaction of contact information.</a:t>
            </a:r>
            <a:endParaRPr lang="en-US" sz="1600" dirty="0"/>
          </a:p>
        </p:txBody>
      </p:sp>
      <p:sp>
        <p:nvSpPr>
          <p:cNvPr id="8" name="Text 6"/>
          <p:cNvSpPr/>
          <p:nvPr/>
        </p:nvSpPr>
        <p:spPr>
          <a:xfrm>
            <a:off x="7572732" y="1683306"/>
            <a:ext cx="2892623" cy="361593"/>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Nunito Semi Bold" pitchFamily="34" charset="0"/>
                <a:ea typeface="Nunito Semi Bold" pitchFamily="34" charset="-122"/>
                <a:cs typeface="Nunito Semi Bold" pitchFamily="34" charset="-120"/>
              </a:rPr>
              <a:t>Extraction Techniques</a:t>
            </a:r>
            <a:endParaRPr lang="en-US" sz="2250" dirty="0"/>
          </a:p>
        </p:txBody>
      </p:sp>
      <p:sp>
        <p:nvSpPr>
          <p:cNvPr id="9" name="Text 7"/>
          <p:cNvSpPr/>
          <p:nvPr/>
        </p:nvSpPr>
        <p:spPr>
          <a:xfrm>
            <a:off x="7572732" y="2249686"/>
            <a:ext cx="6348174" cy="327779"/>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A hybrid approach ensures comprehensive skill coverage:</a:t>
            </a:r>
            <a:endParaRPr lang="en-US" sz="1600" dirty="0"/>
          </a:p>
        </p:txBody>
      </p:sp>
      <p:sp>
        <p:nvSpPr>
          <p:cNvPr id="10" name="Shape 8"/>
          <p:cNvSpPr/>
          <p:nvPr/>
        </p:nvSpPr>
        <p:spPr>
          <a:xfrm>
            <a:off x="7572732" y="3115270"/>
            <a:ext cx="6348174" cy="1901547"/>
          </a:xfrm>
          <a:prstGeom prst="roundRect">
            <a:avLst>
              <a:gd name="adj" fmla="val 5770"/>
            </a:avLst>
          </a:prstGeom>
          <a:solidFill>
            <a:srgbClr val="00002E">
              <a:alpha val="75000"/>
            </a:srgbClr>
          </a:solidFill>
          <a:ln/>
        </p:spPr>
      </p:sp>
      <p:sp>
        <p:nvSpPr>
          <p:cNvPr id="11" name="Shape 9"/>
          <p:cNvSpPr/>
          <p:nvPr/>
        </p:nvSpPr>
        <p:spPr>
          <a:xfrm>
            <a:off x="7572732" y="3092410"/>
            <a:ext cx="6348174" cy="91440"/>
          </a:xfrm>
          <a:prstGeom prst="roundRect">
            <a:avLst>
              <a:gd name="adj" fmla="val 336124"/>
            </a:avLst>
          </a:prstGeom>
          <a:solidFill>
            <a:srgbClr val="F2B42D"/>
          </a:solidFill>
          <a:ln/>
        </p:spPr>
      </p:sp>
      <p:sp>
        <p:nvSpPr>
          <p:cNvPr id="12" name="Shape 10"/>
          <p:cNvSpPr/>
          <p:nvPr/>
        </p:nvSpPr>
        <p:spPr>
          <a:xfrm>
            <a:off x="10439519" y="2807970"/>
            <a:ext cx="614601" cy="614601"/>
          </a:xfrm>
          <a:prstGeom prst="roundRect">
            <a:avLst>
              <a:gd name="adj" fmla="val 148779"/>
            </a:avLst>
          </a:prstGeom>
          <a:solidFill>
            <a:srgbClr val="F2B42D"/>
          </a:solidFill>
          <a:ln/>
        </p:spPr>
      </p:sp>
      <p:pic>
        <p:nvPicPr>
          <p:cNvPr id="1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23828" y="2992279"/>
            <a:ext cx="245864" cy="245864"/>
          </a:xfrm>
          <a:prstGeom prst="rect">
            <a:avLst/>
          </a:prstGeom>
        </p:spPr>
      </p:pic>
      <p:sp>
        <p:nvSpPr>
          <p:cNvPr id="14" name="Text 11"/>
          <p:cNvSpPr/>
          <p:nvPr/>
        </p:nvSpPr>
        <p:spPr>
          <a:xfrm>
            <a:off x="7800380" y="3627477"/>
            <a:ext cx="2410539" cy="301347"/>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spaCy Custom NER</a:t>
            </a:r>
            <a:endParaRPr lang="en-US" sz="1850" dirty="0"/>
          </a:p>
        </p:txBody>
      </p:sp>
      <p:sp>
        <p:nvSpPr>
          <p:cNvPr id="15" name="Text 12"/>
          <p:cNvSpPr/>
          <p:nvPr/>
        </p:nvSpPr>
        <p:spPr>
          <a:xfrm>
            <a:off x="7800380" y="4133612"/>
            <a:ext cx="5892879" cy="655558"/>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Trained pipeline identifies both technical (e.g., Python, AWS) and soft skills (e.g., Leadership).</a:t>
            </a:r>
            <a:endParaRPr lang="en-US" sz="1600" dirty="0"/>
          </a:p>
        </p:txBody>
      </p:sp>
      <p:sp>
        <p:nvSpPr>
          <p:cNvPr id="16" name="Shape 13"/>
          <p:cNvSpPr/>
          <p:nvPr/>
        </p:nvSpPr>
        <p:spPr>
          <a:xfrm>
            <a:off x="7572732" y="5528905"/>
            <a:ext cx="6348174" cy="1901547"/>
          </a:xfrm>
          <a:prstGeom prst="roundRect">
            <a:avLst>
              <a:gd name="adj" fmla="val 5770"/>
            </a:avLst>
          </a:prstGeom>
          <a:solidFill>
            <a:srgbClr val="00002E">
              <a:alpha val="75000"/>
            </a:srgbClr>
          </a:solidFill>
          <a:ln/>
        </p:spPr>
      </p:sp>
      <p:sp>
        <p:nvSpPr>
          <p:cNvPr id="17" name="Shape 14"/>
          <p:cNvSpPr/>
          <p:nvPr/>
        </p:nvSpPr>
        <p:spPr>
          <a:xfrm>
            <a:off x="7572732" y="5506045"/>
            <a:ext cx="6348174" cy="91440"/>
          </a:xfrm>
          <a:prstGeom prst="roundRect">
            <a:avLst>
              <a:gd name="adj" fmla="val 336124"/>
            </a:avLst>
          </a:prstGeom>
          <a:solidFill>
            <a:srgbClr val="D7425E"/>
          </a:solidFill>
          <a:ln/>
        </p:spPr>
      </p:sp>
      <p:sp>
        <p:nvSpPr>
          <p:cNvPr id="18" name="Shape 15"/>
          <p:cNvSpPr/>
          <p:nvPr/>
        </p:nvSpPr>
        <p:spPr>
          <a:xfrm>
            <a:off x="10439519" y="5221605"/>
            <a:ext cx="614601" cy="614601"/>
          </a:xfrm>
          <a:prstGeom prst="roundRect">
            <a:avLst>
              <a:gd name="adj" fmla="val 148779"/>
            </a:avLst>
          </a:prstGeom>
          <a:solidFill>
            <a:srgbClr val="F2B42D"/>
          </a:solidFill>
          <a:ln/>
        </p:spPr>
      </p:sp>
      <p:pic>
        <p:nvPicPr>
          <p:cNvPr id="1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3828" y="5405914"/>
            <a:ext cx="245864" cy="245864"/>
          </a:xfrm>
          <a:prstGeom prst="rect">
            <a:avLst/>
          </a:prstGeom>
        </p:spPr>
      </p:pic>
      <p:sp>
        <p:nvSpPr>
          <p:cNvPr id="20" name="Text 16"/>
          <p:cNvSpPr/>
          <p:nvPr/>
        </p:nvSpPr>
        <p:spPr>
          <a:xfrm>
            <a:off x="7800380" y="6041112"/>
            <a:ext cx="2410539" cy="301347"/>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Nunito Semi Bold" pitchFamily="34" charset="0"/>
                <a:ea typeface="Nunito Semi Bold" pitchFamily="34" charset="-122"/>
                <a:cs typeface="Nunito Semi Bold" pitchFamily="34" charset="-120"/>
              </a:rPr>
              <a:t>Keyword Extraction</a:t>
            </a:r>
            <a:endParaRPr lang="en-US" sz="1850" dirty="0"/>
          </a:p>
        </p:txBody>
      </p:sp>
      <p:sp>
        <p:nvSpPr>
          <p:cNvPr id="21" name="Text 17"/>
          <p:cNvSpPr/>
          <p:nvPr/>
        </p:nvSpPr>
        <p:spPr>
          <a:xfrm>
            <a:off x="7800380" y="6547247"/>
            <a:ext cx="5892879" cy="655558"/>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latin typeface="PT Sans" pitchFamily="34" charset="0"/>
                <a:ea typeface="PT Sans" pitchFamily="34" charset="-122"/>
                <a:cs typeface="PT Sans" pitchFamily="34" charset="-120"/>
              </a:rPr>
              <a:t>Curated dictionary complements NER, covering niche and high-frequency skills.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4267" y="631865"/>
            <a:ext cx="7800737" cy="675799"/>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Nunito Semi Bold" pitchFamily="34" charset="0"/>
                <a:ea typeface="Nunito Semi Bold" pitchFamily="34" charset="-122"/>
                <a:cs typeface="Nunito Semi Bold" pitchFamily="34" charset="-120"/>
              </a:rPr>
              <a:t>Semantic Matching with SBERT</a:t>
            </a:r>
            <a:endParaRPr lang="en-US" sz="4250" dirty="0"/>
          </a:p>
        </p:txBody>
      </p:sp>
      <p:pic>
        <p:nvPicPr>
          <p:cNvPr id="3" name="Image 0" descr="preencoded.png">    </p:cNvPr>
          <p:cNvPicPr>
            <a:picLocks noChangeAspect="1"/>
          </p:cNvPicPr>
          <p:nvPr/>
        </p:nvPicPr>
        <p:blipFill>
          <a:blip r:embed="rId1"/>
          <a:stretch>
            <a:fillRect/>
          </a:stretch>
        </p:blipFill>
        <p:spPr>
          <a:xfrm>
            <a:off x="804267" y="1767245"/>
            <a:ext cx="4149090" cy="4149090"/>
          </a:xfrm>
          <a:prstGeom prst="rect">
            <a:avLst/>
          </a:prstGeom>
        </p:spPr>
      </p:pic>
      <p:sp>
        <p:nvSpPr>
          <p:cNvPr id="4" name="Text 1"/>
          <p:cNvSpPr/>
          <p:nvPr/>
        </p:nvSpPr>
        <p:spPr>
          <a:xfrm>
            <a:off x="804267" y="6146125"/>
            <a:ext cx="3244215" cy="405527"/>
          </a:xfrm>
          <a:prstGeom prst="rect">
            <a:avLst/>
          </a:prstGeom>
          <a:noFill/>
          <a:ln/>
        </p:spPr>
        <p:txBody>
          <a:bodyPr wrap="none" lIns="0" tIns="0" rIns="0" bIns="0" rtlCol="0" anchor="t"/>
          <a:lstStyle/>
          <a:p>
            <a:pPr algn="l" indent="0" marL="0">
              <a:lnSpc>
                <a:spcPts val="3150"/>
              </a:lnSpc>
              <a:buNone/>
            </a:pPr>
            <a:r>
              <a:rPr lang="en-US" sz="2550" dirty="0">
                <a:solidFill>
                  <a:srgbClr val="FFFFFF"/>
                </a:solidFill>
                <a:latin typeface="Nunito Semi Bold" pitchFamily="34" charset="0"/>
                <a:ea typeface="Nunito Semi Bold" pitchFamily="34" charset="-122"/>
                <a:cs typeface="Nunito Semi Bold" pitchFamily="34" charset="-120"/>
              </a:rPr>
              <a:t>Contextual Encoding</a:t>
            </a:r>
            <a:endParaRPr lang="en-US" sz="2550" dirty="0"/>
          </a:p>
        </p:txBody>
      </p:sp>
      <p:sp>
        <p:nvSpPr>
          <p:cNvPr id="5" name="Text 2"/>
          <p:cNvSpPr/>
          <p:nvPr/>
        </p:nvSpPr>
        <p:spPr>
          <a:xfrm>
            <a:off x="804267" y="6689527"/>
            <a:ext cx="4149090" cy="1102995"/>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Sentence-BERT (SBERT) encodes skills, enabling contextual semantic matching over literal string comparison.</a:t>
            </a:r>
            <a:endParaRPr lang="en-US" sz="1800" dirty="0"/>
          </a:p>
        </p:txBody>
      </p:sp>
      <p:pic>
        <p:nvPicPr>
          <p:cNvPr id="6" name="Image 1" descr="preencoded.png">    </p:cNvPr>
          <p:cNvPicPr>
            <a:picLocks noChangeAspect="1"/>
          </p:cNvPicPr>
          <p:nvPr/>
        </p:nvPicPr>
        <p:blipFill>
          <a:blip r:embed="rId2"/>
          <a:stretch>
            <a:fillRect/>
          </a:stretch>
        </p:blipFill>
        <p:spPr>
          <a:xfrm>
            <a:off x="5240536" y="1767245"/>
            <a:ext cx="4149209" cy="4149209"/>
          </a:xfrm>
          <a:prstGeom prst="rect">
            <a:avLst/>
          </a:prstGeom>
        </p:spPr>
      </p:pic>
      <p:sp>
        <p:nvSpPr>
          <p:cNvPr id="7" name="Text 3"/>
          <p:cNvSpPr/>
          <p:nvPr/>
        </p:nvSpPr>
        <p:spPr>
          <a:xfrm>
            <a:off x="5240536" y="6146244"/>
            <a:ext cx="3862149" cy="405527"/>
          </a:xfrm>
          <a:prstGeom prst="rect">
            <a:avLst/>
          </a:prstGeom>
          <a:noFill/>
          <a:ln/>
        </p:spPr>
        <p:txBody>
          <a:bodyPr wrap="none" lIns="0" tIns="0" rIns="0" bIns="0" rtlCol="0" anchor="t"/>
          <a:lstStyle/>
          <a:p>
            <a:pPr algn="l" indent="0" marL="0">
              <a:lnSpc>
                <a:spcPts val="3150"/>
              </a:lnSpc>
              <a:buNone/>
            </a:pPr>
            <a:r>
              <a:rPr lang="en-US" sz="2550" dirty="0">
                <a:solidFill>
                  <a:srgbClr val="FFFFFF"/>
                </a:solidFill>
                <a:latin typeface="Nunito Semi Bold" pitchFamily="34" charset="0"/>
                <a:ea typeface="Nunito Semi Bold" pitchFamily="34" charset="-122"/>
                <a:cs typeface="Nunito Semi Bold" pitchFamily="34" charset="-120"/>
              </a:rPr>
              <a:t>Performance Optimization</a:t>
            </a:r>
            <a:endParaRPr lang="en-US" sz="2550" dirty="0"/>
          </a:p>
        </p:txBody>
      </p:sp>
      <p:sp>
        <p:nvSpPr>
          <p:cNvPr id="8" name="Text 4"/>
          <p:cNvSpPr/>
          <p:nvPr/>
        </p:nvSpPr>
        <p:spPr>
          <a:xfrm>
            <a:off x="5240536" y="6689646"/>
            <a:ext cx="4149209" cy="1102995"/>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Embeddings for both resume and JD skills are cached to significantly improve system performance.</a:t>
            </a:r>
            <a:endParaRPr lang="en-US" sz="1800" dirty="0"/>
          </a:p>
        </p:txBody>
      </p:sp>
      <p:pic>
        <p:nvPicPr>
          <p:cNvPr id="9" name="Image 2" descr="preencoded.png">    </p:cNvPr>
          <p:cNvPicPr>
            <a:picLocks noChangeAspect="1"/>
          </p:cNvPicPr>
          <p:nvPr/>
        </p:nvPicPr>
        <p:blipFill>
          <a:blip r:embed="rId3"/>
          <a:stretch>
            <a:fillRect/>
          </a:stretch>
        </p:blipFill>
        <p:spPr>
          <a:xfrm>
            <a:off x="9676924" y="1767245"/>
            <a:ext cx="4149090" cy="4149090"/>
          </a:xfrm>
          <a:prstGeom prst="rect">
            <a:avLst/>
          </a:prstGeom>
        </p:spPr>
      </p:pic>
      <p:sp>
        <p:nvSpPr>
          <p:cNvPr id="10" name="Text 5"/>
          <p:cNvSpPr/>
          <p:nvPr/>
        </p:nvSpPr>
        <p:spPr>
          <a:xfrm>
            <a:off x="9676924" y="6146125"/>
            <a:ext cx="3244215" cy="405527"/>
          </a:xfrm>
          <a:prstGeom prst="rect">
            <a:avLst/>
          </a:prstGeom>
          <a:noFill/>
          <a:ln/>
        </p:spPr>
        <p:txBody>
          <a:bodyPr wrap="none" lIns="0" tIns="0" rIns="0" bIns="0" rtlCol="0" anchor="t"/>
          <a:lstStyle/>
          <a:p>
            <a:pPr algn="l" indent="0" marL="0">
              <a:lnSpc>
                <a:spcPts val="3150"/>
              </a:lnSpc>
              <a:buNone/>
            </a:pPr>
            <a:r>
              <a:rPr lang="en-US" sz="2550" dirty="0">
                <a:solidFill>
                  <a:srgbClr val="FFFFFF"/>
                </a:solidFill>
                <a:latin typeface="Nunito Semi Bold" pitchFamily="34" charset="0"/>
                <a:ea typeface="Nunito Semi Bold" pitchFamily="34" charset="-122"/>
                <a:cs typeface="Nunito Semi Bold" pitchFamily="34" charset="-120"/>
              </a:rPr>
              <a:t>Custom Analysis</a:t>
            </a:r>
            <a:endParaRPr lang="en-US" sz="2550" dirty="0"/>
          </a:p>
        </p:txBody>
      </p:sp>
      <p:sp>
        <p:nvSpPr>
          <p:cNvPr id="11" name="Text 6"/>
          <p:cNvSpPr/>
          <p:nvPr/>
        </p:nvSpPr>
        <p:spPr>
          <a:xfrm>
            <a:off x="9676924" y="6689527"/>
            <a:ext cx="4149090" cy="1102995"/>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Users can select alternative SBERT checkpoints for tailored, custom analysis based on domain needs.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647" y="621983"/>
            <a:ext cx="8170783" cy="665202"/>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Skill Gap Analysis &amp; Visualization</a:t>
            </a:r>
            <a:endParaRPr lang="en-US" sz="4150" dirty="0"/>
          </a:p>
        </p:txBody>
      </p:sp>
      <p:sp>
        <p:nvSpPr>
          <p:cNvPr id="3" name="Text 1"/>
          <p:cNvSpPr/>
          <p:nvPr/>
        </p:nvSpPr>
        <p:spPr>
          <a:xfrm>
            <a:off x="791647" y="1852493"/>
            <a:ext cx="3193137" cy="399098"/>
          </a:xfrm>
          <a:prstGeom prst="rect">
            <a:avLst/>
          </a:prstGeom>
          <a:noFill/>
          <a:ln/>
        </p:spPr>
        <p:txBody>
          <a:bodyPr wrap="none" lIns="0" tIns="0" rIns="0" bIns="0" rtlCol="0" anchor="t"/>
          <a:lstStyle/>
          <a:p>
            <a:pPr algn="l" indent="0" marL="0">
              <a:lnSpc>
                <a:spcPts val="3100"/>
              </a:lnSpc>
              <a:buNone/>
            </a:pPr>
            <a:r>
              <a:rPr lang="en-US" sz="2500" dirty="0">
                <a:solidFill>
                  <a:srgbClr val="FFFFFF"/>
                </a:solidFill>
                <a:latin typeface="Nunito Semi Bold" pitchFamily="34" charset="0"/>
                <a:ea typeface="Nunito Semi Bold" pitchFamily="34" charset="-122"/>
                <a:cs typeface="Nunito Semi Bold" pitchFamily="34" charset="-120"/>
              </a:rPr>
              <a:t>Similarity Calculation</a:t>
            </a:r>
            <a:endParaRPr lang="en-US" sz="2500" dirty="0"/>
          </a:p>
        </p:txBody>
      </p:sp>
      <p:sp>
        <p:nvSpPr>
          <p:cNvPr id="4" name="Text 2"/>
          <p:cNvSpPr/>
          <p:nvPr/>
        </p:nvSpPr>
        <p:spPr>
          <a:xfrm>
            <a:off x="791647" y="2477691"/>
            <a:ext cx="6247686" cy="1085850"/>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Cosine similarity is computed between skill embeddings. The system generates a similarity matrix and identifies the best-matching resume phrase for each JD skill.</a:t>
            </a:r>
            <a:endParaRPr lang="en-US" sz="1750" dirty="0"/>
          </a:p>
        </p:txBody>
      </p:sp>
      <p:sp>
        <p:nvSpPr>
          <p:cNvPr id="5" name="Text 3"/>
          <p:cNvSpPr/>
          <p:nvPr/>
        </p:nvSpPr>
        <p:spPr>
          <a:xfrm>
            <a:off x="791647" y="3767018"/>
            <a:ext cx="6247686" cy="361950"/>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Gaps are ranked by importance and missing degree.</a:t>
            </a:r>
            <a:endParaRPr lang="en-US" sz="1750" dirty="0"/>
          </a:p>
        </p:txBody>
      </p:sp>
      <p:sp>
        <p:nvSpPr>
          <p:cNvPr id="6" name="Text 4"/>
          <p:cNvSpPr/>
          <p:nvPr/>
        </p:nvSpPr>
        <p:spPr>
          <a:xfrm>
            <a:off x="791647" y="4208026"/>
            <a:ext cx="6247686" cy="723900"/>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FFFFFF"/>
                </a:solidFill>
                <a:latin typeface="PT Sans" pitchFamily="34" charset="0"/>
                <a:ea typeface="PT Sans" pitchFamily="34" charset="-122"/>
                <a:cs typeface="PT Sans" pitchFamily="34" charset="-120"/>
              </a:rPr>
              <a:t>Users adjust similarity thresholds for precision/recall balance.</a:t>
            </a:r>
            <a:endParaRPr lang="en-US" sz="1750" dirty="0"/>
          </a:p>
        </p:txBody>
      </p:sp>
      <p:sp>
        <p:nvSpPr>
          <p:cNvPr id="7" name="Text 5"/>
          <p:cNvSpPr/>
          <p:nvPr/>
        </p:nvSpPr>
        <p:spPr>
          <a:xfrm>
            <a:off x="7598688" y="1852493"/>
            <a:ext cx="3716536" cy="399098"/>
          </a:xfrm>
          <a:prstGeom prst="rect">
            <a:avLst/>
          </a:prstGeom>
          <a:noFill/>
          <a:ln/>
        </p:spPr>
        <p:txBody>
          <a:bodyPr wrap="none" lIns="0" tIns="0" rIns="0" bIns="0" rtlCol="0" anchor="t"/>
          <a:lstStyle/>
          <a:p>
            <a:pPr algn="l" indent="0" marL="0">
              <a:lnSpc>
                <a:spcPts val="3100"/>
              </a:lnSpc>
              <a:buNone/>
            </a:pPr>
            <a:r>
              <a:rPr lang="en-US" sz="2500" dirty="0">
                <a:solidFill>
                  <a:srgbClr val="FFFFFF"/>
                </a:solidFill>
                <a:latin typeface="Nunito Semi Bold" pitchFamily="34" charset="0"/>
                <a:ea typeface="Nunito Semi Bold" pitchFamily="34" charset="-122"/>
                <a:cs typeface="Nunito Semi Bold" pitchFamily="34" charset="-120"/>
              </a:rPr>
              <a:t>Key Visuals for Reporting</a:t>
            </a:r>
            <a:endParaRPr lang="en-US" sz="2500" dirty="0"/>
          </a:p>
        </p:txBody>
      </p:sp>
      <p:sp>
        <p:nvSpPr>
          <p:cNvPr id="8" name="Text 6"/>
          <p:cNvSpPr/>
          <p:nvPr/>
        </p:nvSpPr>
        <p:spPr>
          <a:xfrm>
            <a:off x="7598688" y="2477691"/>
            <a:ext cx="6247686" cy="723900"/>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The dashboard uses multiple chart types to present findings clearly:</a:t>
            </a:r>
            <a:endParaRPr lang="en-US" sz="1750" dirty="0"/>
          </a:p>
        </p:txBody>
      </p:sp>
      <p:sp>
        <p:nvSpPr>
          <p:cNvPr id="9" name="Shape 7"/>
          <p:cNvSpPr/>
          <p:nvPr/>
        </p:nvSpPr>
        <p:spPr>
          <a:xfrm>
            <a:off x="7598688" y="3456027"/>
            <a:ext cx="508873" cy="508873"/>
          </a:xfrm>
          <a:prstGeom prst="roundRect">
            <a:avLst>
              <a:gd name="adj" fmla="val 66673"/>
            </a:avLst>
          </a:prstGeom>
          <a:solidFill>
            <a:srgbClr val="00002E"/>
          </a:solidFill>
          <a:ln w="22860">
            <a:solidFill>
              <a:srgbClr val="F2B42D"/>
            </a:solidFill>
            <a:prstDash val="solid"/>
          </a:ln>
        </p:spPr>
      </p:sp>
      <p:sp>
        <p:nvSpPr>
          <p:cNvPr id="10" name="Text 8"/>
          <p:cNvSpPr/>
          <p:nvPr/>
        </p:nvSpPr>
        <p:spPr>
          <a:xfrm>
            <a:off x="8333661" y="3533775"/>
            <a:ext cx="2660928" cy="332542"/>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Radar Chart</a:t>
            </a:r>
            <a:endParaRPr lang="en-US" sz="2050" dirty="0"/>
          </a:p>
        </p:txBody>
      </p:sp>
      <p:sp>
        <p:nvSpPr>
          <p:cNvPr id="11" name="Text 9"/>
          <p:cNvSpPr/>
          <p:nvPr/>
        </p:nvSpPr>
        <p:spPr>
          <a:xfrm>
            <a:off x="8333661" y="4092416"/>
            <a:ext cx="5512713" cy="361950"/>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Overall resume vs. JD across defined skill categories.</a:t>
            </a:r>
            <a:endParaRPr lang="en-US" sz="1750" dirty="0"/>
          </a:p>
        </p:txBody>
      </p:sp>
      <p:sp>
        <p:nvSpPr>
          <p:cNvPr id="12" name="Shape 10"/>
          <p:cNvSpPr/>
          <p:nvPr/>
        </p:nvSpPr>
        <p:spPr>
          <a:xfrm>
            <a:off x="7598688" y="4906685"/>
            <a:ext cx="508873" cy="508873"/>
          </a:xfrm>
          <a:prstGeom prst="roundRect">
            <a:avLst>
              <a:gd name="adj" fmla="val 66673"/>
            </a:avLst>
          </a:prstGeom>
          <a:solidFill>
            <a:srgbClr val="00002E"/>
          </a:solidFill>
          <a:ln w="22860">
            <a:solidFill>
              <a:srgbClr val="D7425E"/>
            </a:solidFill>
            <a:prstDash val="solid"/>
          </a:ln>
        </p:spPr>
      </p:sp>
      <p:sp>
        <p:nvSpPr>
          <p:cNvPr id="13" name="Text 11"/>
          <p:cNvSpPr/>
          <p:nvPr/>
        </p:nvSpPr>
        <p:spPr>
          <a:xfrm>
            <a:off x="8333661" y="4984432"/>
            <a:ext cx="2660928" cy="332542"/>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Heatmap</a:t>
            </a:r>
            <a:endParaRPr lang="en-US" sz="2050" dirty="0"/>
          </a:p>
        </p:txBody>
      </p:sp>
      <p:sp>
        <p:nvSpPr>
          <p:cNvPr id="14" name="Text 12"/>
          <p:cNvSpPr/>
          <p:nvPr/>
        </p:nvSpPr>
        <p:spPr>
          <a:xfrm>
            <a:off x="8333661" y="5543074"/>
            <a:ext cx="5512713" cy="361950"/>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Detailed skill-to-skill similarity matrix.</a:t>
            </a:r>
            <a:endParaRPr lang="en-US" sz="1750" dirty="0"/>
          </a:p>
        </p:txBody>
      </p:sp>
      <p:sp>
        <p:nvSpPr>
          <p:cNvPr id="15" name="Shape 13"/>
          <p:cNvSpPr/>
          <p:nvPr/>
        </p:nvSpPr>
        <p:spPr>
          <a:xfrm>
            <a:off x="7598688" y="6357342"/>
            <a:ext cx="508873" cy="508873"/>
          </a:xfrm>
          <a:prstGeom prst="roundRect">
            <a:avLst>
              <a:gd name="adj" fmla="val 66673"/>
            </a:avLst>
          </a:prstGeom>
          <a:solidFill>
            <a:srgbClr val="00002E"/>
          </a:solidFill>
          <a:ln w="22860">
            <a:solidFill>
              <a:srgbClr val="DD785E"/>
            </a:solidFill>
            <a:prstDash val="solid"/>
          </a:ln>
        </p:spPr>
      </p:sp>
      <p:sp>
        <p:nvSpPr>
          <p:cNvPr id="16" name="Text 14"/>
          <p:cNvSpPr/>
          <p:nvPr/>
        </p:nvSpPr>
        <p:spPr>
          <a:xfrm>
            <a:off x="8333661" y="6435090"/>
            <a:ext cx="2660928" cy="332542"/>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Bar Chart</a:t>
            </a:r>
            <a:endParaRPr lang="en-US" sz="2050" dirty="0"/>
          </a:p>
        </p:txBody>
      </p:sp>
      <p:sp>
        <p:nvSpPr>
          <p:cNvPr id="17" name="Text 15"/>
          <p:cNvSpPr/>
          <p:nvPr/>
        </p:nvSpPr>
        <p:spPr>
          <a:xfrm>
            <a:off x="8333661" y="6993731"/>
            <a:ext cx="5512713" cy="361950"/>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Missing skills ranked by priority.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2025-10-30T15:11:45Z</dcterms:created>
  <dcterms:modified xsi:type="dcterms:W3CDTF">2025-10-30T15:11:45Z</dcterms:modified>
</cp:coreProperties>
</file>